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0"/>
  </p:notesMasterIdLst>
  <p:sldIdLst>
    <p:sldId id="256" r:id="rId5"/>
    <p:sldId id="257" r:id="rId6"/>
    <p:sldId id="263" r:id="rId7"/>
    <p:sldId id="264" r:id="rId8"/>
    <p:sldId id="274" r:id="rId9"/>
    <p:sldId id="265" r:id="rId10"/>
    <p:sldId id="259" r:id="rId11"/>
    <p:sldId id="266" r:id="rId12"/>
    <p:sldId id="270" r:id="rId13"/>
    <p:sldId id="271" r:id="rId14"/>
    <p:sldId id="269" r:id="rId15"/>
    <p:sldId id="272" r:id="rId16"/>
    <p:sldId id="275" r:id="rId17"/>
    <p:sldId id="273" r:id="rId18"/>
    <p:sldId id="262" r:id="rId19"/>
  </p:sldIdLst>
  <p:sldSz cx="9144000" cy="5143500" type="screen16x9"/>
  <p:notesSz cx="6858000" cy="9144000"/>
  <p:embeddedFontLst>
    <p:embeddedFont>
      <p:font typeface="Montserrat" panose="00000800000000000000" pitchFamily="50" charset="0"/>
      <p:regular r:id="rId21"/>
      <p:bold r:id="rId22"/>
      <p:italic r:id="rId23"/>
      <p:boldItalic r:id="rId24"/>
    </p:embeddedFont>
    <p:embeddedFont>
      <p:font typeface="Montserrat ExtraLight" panose="00000300000000000000" pitchFamily="2" charset="0"/>
      <p:regular r:id="rId25"/>
      <p:italic r:id="rId26"/>
    </p:embeddedFont>
    <p:embeddedFont>
      <p:font typeface="Montserrat Light" panose="00000400000000000000" pitchFamily="50" charset="0"/>
      <p:regular r:id="rId27"/>
    </p:embeddedFont>
    <p:embeddedFont>
      <p:font typeface="Montserrat Medium" panose="00000600000000000000" pitchFamily="50" charset="0"/>
      <p:regular r:id="rId28"/>
    </p:embeddedFont>
    <p:embeddedFont>
      <p:font typeface="Montserrat SemiBold" panose="00000700000000000000" pitchFamily="2" charset="0"/>
      <p:regular r:id="rId29"/>
      <p:bold r:id="rId30"/>
      <p:italic r:id="rId31"/>
      <p:boldItalic r:id="rId32"/>
    </p:embeddedFont>
    <p:embeddedFont>
      <p:font typeface="Montserrat Thin" pitchFamily="2"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196">
          <p15:clr>
            <a:srgbClr val="9AA0A6"/>
          </p15:clr>
        </p15:guide>
        <p15:guide id="4" pos="5564">
          <p15:clr>
            <a:srgbClr val="9AA0A6"/>
          </p15:clr>
        </p15:guide>
        <p15:guide id="5" orient="horz" pos="280">
          <p15:clr>
            <a:srgbClr val="9AA0A6"/>
          </p15:clr>
        </p15:guide>
        <p15:guide id="6" orient="horz" pos="2880">
          <p15:clr>
            <a:srgbClr val="9AA0A6"/>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g7GTbbKfE24WRBnKylZGbWfOiM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546D45-577F-F688-8E8F-C7EA263928C0}" v="32" dt="2023-05-18T03:01:22.0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9761" autoAdjust="0"/>
    <p:restoredTop sz="94660"/>
  </p:normalViewPr>
  <p:slideViewPr>
    <p:cSldViewPr snapToGrid="0">
      <p:cViewPr>
        <p:scale>
          <a:sx n="66" d="100"/>
          <a:sy n="66" d="100"/>
        </p:scale>
        <p:origin x="1530" y="1284"/>
      </p:cViewPr>
      <p:guideLst>
        <p:guide orient="horz" pos="1620"/>
        <p:guide pos="2880"/>
        <p:guide pos="196"/>
        <p:guide pos="5564"/>
        <p:guide orient="horz" pos="280"/>
        <p:guide orient="horz"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9" Type="http://schemas.openxmlformats.org/officeDocument/2006/relationships/viewProps" Target="viewProps.xml"/><Relationship Id="rId21" Type="http://schemas.openxmlformats.org/officeDocument/2006/relationships/font" Target="fonts/font1.fntdata"/><Relationship Id="rId34" Type="http://schemas.openxmlformats.org/officeDocument/2006/relationships/font" Target="fonts/font14.fntdata"/><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font" Target="fonts/font12.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30361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574041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652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36094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51831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19051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7948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47169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11687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742865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7876852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uilding Compliance Systems" type="title">
  <p:cSld name="TITLE">
    <p:bg>
      <p:bgPr>
        <a:solidFill>
          <a:srgbClr val="002E4E"/>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1" name="Google Shape;11;p9"/>
          <p:cNvPicPr preferRelativeResize="0"/>
          <p:nvPr/>
        </p:nvPicPr>
        <p:blipFill rotWithShape="1">
          <a:blip r:embed="rId2">
            <a:alphaModFix/>
          </a:blip>
          <a:srcRect b="26647"/>
          <a:stretch/>
        </p:blipFill>
        <p:spPr>
          <a:xfrm>
            <a:off x="5441650" y="1594250"/>
            <a:ext cx="3620075" cy="3549250"/>
          </a:xfrm>
          <a:prstGeom prst="rect">
            <a:avLst/>
          </a:prstGeom>
          <a:noFill/>
          <a:ln>
            <a:noFill/>
          </a:ln>
        </p:spPr>
      </p:pic>
      <p:pic>
        <p:nvPicPr>
          <p:cNvPr id="12" name="Google Shape;12;p9"/>
          <p:cNvPicPr preferRelativeResize="0"/>
          <p:nvPr/>
        </p:nvPicPr>
        <p:blipFill rotWithShape="1">
          <a:blip r:embed="rId3">
            <a:alphaModFix/>
          </a:blip>
          <a:srcRect/>
          <a:stretch/>
        </p:blipFill>
        <p:spPr>
          <a:xfrm>
            <a:off x="148300" y="278850"/>
            <a:ext cx="2394824" cy="9542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A7B17"/>
          </p15:clr>
        </p15:guide>
        <p15:guide id="2" pos="2880">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8"/>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51" name="Google Shape;51;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9"/>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4" name="Google Shape;54;p19"/>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55" name="Google Shape;55;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10"/>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 name="Google Shape;15;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cxnSp>
        <p:nvCxnSpPr>
          <p:cNvPr id="16" name="Google Shape;16;p10"/>
          <p:cNvCxnSpPr/>
          <p:nvPr/>
        </p:nvCxnSpPr>
        <p:spPr>
          <a:xfrm>
            <a:off x="185400" y="4663225"/>
            <a:ext cx="8773200" cy="12300"/>
          </a:xfrm>
          <a:prstGeom prst="straightConnector1">
            <a:avLst/>
          </a:prstGeom>
          <a:noFill/>
          <a:ln w="9525" cap="flat" cmpd="sng">
            <a:solidFill>
              <a:schemeClr val="dk2"/>
            </a:solidFill>
            <a:prstDash val="solid"/>
            <a:round/>
            <a:headEnd type="none" w="sm" len="sm"/>
            <a:tailEnd type="none" w="sm" len="sm"/>
          </a:ln>
        </p:spPr>
      </p:cxnSp>
      <p:sp>
        <p:nvSpPr>
          <p:cNvPr id="17" name="Google Shape;17;p10"/>
          <p:cNvSpPr txBox="1">
            <a:spLocks noGrp="1"/>
          </p:cNvSpPr>
          <p:nvPr>
            <p:ph type="body" idx="1"/>
          </p:nvPr>
        </p:nvSpPr>
        <p:spPr>
          <a:xfrm>
            <a:off x="398975" y="4675525"/>
            <a:ext cx="3063900" cy="6270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dk1"/>
              </a:buClr>
              <a:buSzPts val="1800"/>
              <a:buChar char="●"/>
              <a:defRPr>
                <a:solidFill>
                  <a:schemeClr val="dk1"/>
                </a:solidFill>
              </a:defRPr>
            </a:lvl1pPr>
            <a:lvl2pPr marL="914400" lvl="1" indent="-317500" algn="l">
              <a:lnSpc>
                <a:spcPct val="115000"/>
              </a:lnSpc>
              <a:spcBef>
                <a:spcPts val="0"/>
              </a:spcBef>
              <a:spcAft>
                <a:spcPts val="0"/>
              </a:spcAft>
              <a:buClr>
                <a:schemeClr val="dk1"/>
              </a:buClr>
              <a:buSzPts val="1400"/>
              <a:buChar char="○"/>
              <a:defRPr>
                <a:solidFill>
                  <a:schemeClr val="dk1"/>
                </a:solidFill>
              </a:defRPr>
            </a:lvl2pPr>
            <a:lvl3pPr marL="1371600" lvl="2" indent="-317500" algn="l">
              <a:lnSpc>
                <a:spcPct val="115000"/>
              </a:lnSpc>
              <a:spcBef>
                <a:spcPts val="0"/>
              </a:spcBef>
              <a:spcAft>
                <a:spcPts val="0"/>
              </a:spcAft>
              <a:buClr>
                <a:schemeClr val="dk1"/>
              </a:buClr>
              <a:buSzPts val="1400"/>
              <a:buChar char="■"/>
              <a:defRPr>
                <a:solidFill>
                  <a:schemeClr val="dk1"/>
                </a:solidFill>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1"/>
        </a:solidFill>
        <a:effectLst/>
      </p:bgPr>
    </p:bg>
    <p:spTree>
      <p:nvGrpSpPr>
        <p:cNvPr id="1" name="Shape 18"/>
        <p:cNvGrpSpPr/>
        <p:nvPr/>
      </p:nvGrpSpPr>
      <p:grpSpPr>
        <a:xfrm>
          <a:off x="0" y="0"/>
          <a:ext cx="0" cy="0"/>
          <a:chOff x="0" y="0"/>
          <a:chExt cx="0" cy="0"/>
        </a:xfrm>
      </p:grpSpPr>
      <p:sp>
        <p:nvSpPr>
          <p:cNvPr id="19" name="Google Shape;19;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20" name="Google Shape;20;p11"/>
          <p:cNvPicPr preferRelativeResize="0"/>
          <p:nvPr/>
        </p:nvPicPr>
        <p:blipFill rotWithShape="1">
          <a:blip r:embed="rId2">
            <a:alphaModFix/>
          </a:blip>
          <a:srcRect b="26647"/>
          <a:stretch/>
        </p:blipFill>
        <p:spPr>
          <a:xfrm>
            <a:off x="5441650" y="1594250"/>
            <a:ext cx="3620075" cy="3549250"/>
          </a:xfrm>
          <a:prstGeom prst="rect">
            <a:avLst/>
          </a:prstGeom>
          <a:noFill/>
          <a:ln>
            <a:noFill/>
          </a:ln>
        </p:spPr>
      </p:pic>
      <p:sp>
        <p:nvSpPr>
          <p:cNvPr id="21" name="Google Shape;21;p11"/>
          <p:cNvSpPr txBox="1"/>
          <p:nvPr/>
        </p:nvSpPr>
        <p:spPr>
          <a:xfrm>
            <a:off x="597900" y="4087825"/>
            <a:ext cx="3285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SemiBold"/>
              <a:ea typeface="Montserrat SemiBold"/>
              <a:cs typeface="Montserrat SemiBold"/>
              <a:sym typeface="Montserrat SemiBold"/>
            </a:endParaRPr>
          </a:p>
        </p:txBody>
      </p:sp>
      <p:sp>
        <p:nvSpPr>
          <p:cNvPr id="22" name="Google Shape;22;p11"/>
          <p:cNvSpPr txBox="1"/>
          <p:nvPr/>
        </p:nvSpPr>
        <p:spPr>
          <a:xfrm>
            <a:off x="380600" y="3695275"/>
            <a:ext cx="2649000" cy="1146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chemeClr val="lt1"/>
                </a:solidFill>
                <a:latin typeface="Montserrat"/>
                <a:ea typeface="Montserrat"/>
                <a:cs typeface="Montserrat"/>
                <a:sym typeface="Montserrat"/>
              </a:rPr>
              <a:t>Level 13, 815 Pacific</a:t>
            </a:r>
            <a:br>
              <a:rPr lang="en" sz="1300" b="0" i="0" u="none" strike="noStrike" cap="none">
                <a:solidFill>
                  <a:schemeClr val="lt1"/>
                </a:solidFill>
                <a:latin typeface="Montserrat"/>
                <a:ea typeface="Montserrat"/>
                <a:cs typeface="Montserrat"/>
                <a:sym typeface="Montserrat"/>
              </a:rPr>
            </a:br>
            <a:r>
              <a:rPr lang="en" sz="1300" b="0" i="0" u="none" strike="noStrike" cap="none">
                <a:solidFill>
                  <a:schemeClr val="lt1"/>
                </a:solidFill>
                <a:latin typeface="Montserrat"/>
                <a:ea typeface="Montserrat"/>
                <a:cs typeface="Montserrat"/>
                <a:sym typeface="Montserrat"/>
              </a:rPr>
              <a:t>Highway Chatswood</a:t>
            </a:r>
            <a:br>
              <a:rPr lang="en" sz="1300" b="0" i="0" u="none" strike="noStrike" cap="none">
                <a:solidFill>
                  <a:schemeClr val="lt1"/>
                </a:solidFill>
                <a:latin typeface="Montserrat"/>
                <a:ea typeface="Montserrat"/>
                <a:cs typeface="Montserrat"/>
                <a:sym typeface="Montserrat"/>
              </a:rPr>
            </a:br>
            <a:r>
              <a:rPr lang="en" sz="1300" b="0" i="0" u="none" strike="noStrike" cap="none">
                <a:solidFill>
                  <a:schemeClr val="lt1"/>
                </a:solidFill>
                <a:latin typeface="Montserrat"/>
                <a:ea typeface="Montserrat"/>
                <a:cs typeface="Montserrat"/>
                <a:sym typeface="Montserrat"/>
              </a:rPr>
              <a:t>NSW 2067</a:t>
            </a:r>
            <a:endParaRPr sz="1300" b="0" i="0" u="none" strike="noStrike" cap="none">
              <a:solidFill>
                <a:schemeClr val="lt1"/>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050"/>
              <a:buFont typeface="Arial"/>
              <a:buNone/>
            </a:pPr>
            <a:r>
              <a:rPr lang="en" sz="1050" b="1" i="0" u="none" strike="noStrike" cap="none">
                <a:solidFill>
                  <a:schemeClr val="lt1"/>
                </a:solidFill>
                <a:latin typeface="Montserrat"/>
                <a:ea typeface="Montserrat"/>
                <a:cs typeface="Montserrat"/>
                <a:sym typeface="Montserrat"/>
              </a:rPr>
              <a:t>www.buildingcompliance.systems</a:t>
            </a:r>
            <a:endParaRPr sz="1300" b="1" i="0" u="none" strike="noStrike" cap="none">
              <a:solidFill>
                <a:schemeClr val="lt1"/>
              </a:solidFill>
              <a:latin typeface="Montserrat"/>
              <a:ea typeface="Montserrat"/>
              <a:cs typeface="Montserrat"/>
              <a:sym typeface="Montserrat"/>
            </a:endParaRPr>
          </a:p>
        </p:txBody>
      </p:sp>
      <p:pic>
        <p:nvPicPr>
          <p:cNvPr id="23" name="Google Shape;23;p11"/>
          <p:cNvPicPr preferRelativeResize="0"/>
          <p:nvPr/>
        </p:nvPicPr>
        <p:blipFill rotWithShape="1">
          <a:blip r:embed="rId3">
            <a:alphaModFix/>
          </a:blip>
          <a:srcRect/>
          <a:stretch/>
        </p:blipFill>
        <p:spPr>
          <a:xfrm>
            <a:off x="148300" y="278850"/>
            <a:ext cx="2394824" cy="9542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sp>
        <p:nvSpPr>
          <p:cNvPr id="25" name="Google Shape;25;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6" name="Google Shape;26;p1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7" name="Google Shape;27;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pos="255">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sp>
        <p:nvSpPr>
          <p:cNvPr id="29" name="Google Shape;29;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0" name="Google Shape;30;p13"/>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13"/>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2" name="Google Shape;32;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5" name="Google Shape;35;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15"/>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8" name="Google Shape;38;p15"/>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9" name="Google Shape;39;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0"/>
        <p:cNvGrpSpPr/>
        <p:nvPr/>
      </p:nvGrpSpPr>
      <p:grpSpPr>
        <a:xfrm>
          <a:off x="0" y="0"/>
          <a:ext cx="0" cy="0"/>
          <a:chOff x="0" y="0"/>
          <a:chExt cx="0" cy="0"/>
        </a:xfrm>
      </p:grpSpPr>
      <p:sp>
        <p:nvSpPr>
          <p:cNvPr id="41" name="Google Shape;41;p16"/>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2" name="Google Shape;42;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
        <p:cNvGrpSpPr/>
        <p:nvPr/>
      </p:nvGrpSpPr>
      <p:grpSpPr>
        <a:xfrm>
          <a:off x="0" y="0"/>
          <a:ext cx="0" cy="0"/>
          <a:chOff x="0" y="0"/>
          <a:chExt cx="0" cy="0"/>
        </a:xfrm>
      </p:grpSpPr>
      <p:sp>
        <p:nvSpPr>
          <p:cNvPr id="44" name="Google Shape;44;p17"/>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17"/>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6" name="Google Shape;46;p17"/>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7" name="Google Shape;47;p17"/>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8" name="Google Shape;48;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Montserrat SemiBold"/>
              <a:buChar char="●"/>
              <a:defRPr sz="1800" b="0" i="0" u="none" strike="noStrike" cap="none">
                <a:solidFill>
                  <a:schemeClr val="dk2"/>
                </a:solidFill>
                <a:latin typeface="Montserrat SemiBold"/>
                <a:ea typeface="Montserrat SemiBold"/>
                <a:cs typeface="Montserrat SemiBold"/>
                <a:sym typeface="Montserrat SemiBold"/>
              </a:defRPr>
            </a:lvl1pPr>
            <a:lvl2pPr marL="914400" marR="0" lvl="1" indent="-317500" algn="l" rtl="0">
              <a:lnSpc>
                <a:spcPct val="115000"/>
              </a:lnSpc>
              <a:spcBef>
                <a:spcPts val="0"/>
              </a:spcBef>
              <a:spcAft>
                <a:spcPts val="0"/>
              </a:spcAft>
              <a:buClr>
                <a:schemeClr val="dk2"/>
              </a:buClr>
              <a:buSzPts val="1400"/>
              <a:buFont typeface="Montserrat Medium"/>
              <a:buChar char="○"/>
              <a:defRPr sz="1400" b="0" i="0" u="none" strike="noStrike" cap="none">
                <a:solidFill>
                  <a:schemeClr val="dk2"/>
                </a:solidFill>
                <a:latin typeface="Montserrat Medium"/>
                <a:ea typeface="Montserrat Medium"/>
                <a:cs typeface="Montserrat Medium"/>
                <a:sym typeface="Montserrat Medium"/>
              </a:defRPr>
            </a:lvl2pPr>
            <a:lvl3pPr marL="1371600" marR="0" lvl="2"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2"/>
              </a:buClr>
              <a:buSzPts val="1400"/>
              <a:buFont typeface="Montserrat Light"/>
              <a:buChar char="●"/>
              <a:defRPr sz="1400" b="0" i="0" u="none" strike="noStrike" cap="none">
                <a:solidFill>
                  <a:schemeClr val="dk2"/>
                </a:solidFill>
                <a:latin typeface="Montserrat Light"/>
                <a:ea typeface="Montserrat Light"/>
                <a:cs typeface="Montserrat Light"/>
                <a:sym typeface="Montserrat Light"/>
              </a:defRPr>
            </a:lvl4pPr>
            <a:lvl5pPr marL="2286000" marR="0" lvl="4" indent="-317500" algn="l" rtl="0">
              <a:lnSpc>
                <a:spcPct val="115000"/>
              </a:lnSpc>
              <a:spcBef>
                <a:spcPts val="0"/>
              </a:spcBef>
              <a:spcAft>
                <a:spcPts val="0"/>
              </a:spcAft>
              <a:buClr>
                <a:schemeClr val="dk2"/>
              </a:buClr>
              <a:buSzPts val="1400"/>
              <a:buFont typeface="Montserrat ExtraLight"/>
              <a:buChar char="○"/>
              <a:defRPr sz="1400" b="0" i="0" u="none" strike="noStrike" cap="none">
                <a:solidFill>
                  <a:schemeClr val="dk2"/>
                </a:solidFill>
                <a:latin typeface="Montserrat ExtraLight"/>
                <a:ea typeface="Montserrat ExtraLight"/>
                <a:cs typeface="Montserrat ExtraLight"/>
                <a:sym typeface="Montserrat ExtraLight"/>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E4E"/>
        </a:solidFill>
        <a:effectLst/>
      </p:bgPr>
    </p:bg>
    <p:spTree>
      <p:nvGrpSpPr>
        <p:cNvPr id="1" name="Shape 59"/>
        <p:cNvGrpSpPr/>
        <p:nvPr/>
      </p:nvGrpSpPr>
      <p:grpSpPr>
        <a:xfrm>
          <a:off x="0" y="0"/>
          <a:ext cx="0" cy="0"/>
          <a:chOff x="0" y="0"/>
          <a:chExt cx="0" cy="0"/>
        </a:xfrm>
      </p:grpSpPr>
      <p:pic>
        <p:nvPicPr>
          <p:cNvPr id="60" name="Google Shape;60;p1"/>
          <p:cNvPicPr preferRelativeResize="0"/>
          <p:nvPr/>
        </p:nvPicPr>
        <p:blipFill rotWithShape="1">
          <a:blip r:embed="rId3">
            <a:alphaModFix/>
          </a:blip>
          <a:srcRect b="26647"/>
          <a:stretch/>
        </p:blipFill>
        <p:spPr>
          <a:xfrm>
            <a:off x="5441650" y="1594250"/>
            <a:ext cx="3620075" cy="3549250"/>
          </a:xfrm>
          <a:prstGeom prst="rect">
            <a:avLst/>
          </a:prstGeom>
          <a:noFill/>
          <a:ln>
            <a:noFill/>
          </a:ln>
        </p:spPr>
      </p:pic>
      <p:sp>
        <p:nvSpPr>
          <p:cNvPr id="61" name="Google Shape;61;p1"/>
          <p:cNvSpPr txBox="1"/>
          <p:nvPr/>
        </p:nvSpPr>
        <p:spPr>
          <a:xfrm>
            <a:off x="225625" y="2340100"/>
            <a:ext cx="5379110" cy="73863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5700"/>
              <a:buFont typeface="Arial"/>
              <a:buNone/>
            </a:pPr>
            <a:r>
              <a:rPr lang="en" sz="3600" b="1" i="0" u="none" strike="noStrike" cap="none" dirty="0">
                <a:solidFill>
                  <a:schemeClr val="lt1"/>
                </a:solidFill>
                <a:latin typeface="Montserrat"/>
                <a:ea typeface="Montserrat"/>
                <a:cs typeface="Montserrat"/>
                <a:sym typeface="Montserrat"/>
              </a:rPr>
              <a:t>Recording your work</a:t>
            </a:r>
            <a:endParaRPr sz="3600" b="1" i="0" u="none" strike="noStrike" cap="none" dirty="0">
              <a:solidFill>
                <a:schemeClr val="lt1"/>
              </a:solidFill>
              <a:latin typeface="Montserrat"/>
              <a:ea typeface="Montserrat"/>
              <a:cs typeface="Montserrat"/>
              <a:sym typeface="Montserrat"/>
            </a:endParaRPr>
          </a:p>
        </p:txBody>
      </p:sp>
      <p:sp>
        <p:nvSpPr>
          <p:cNvPr id="2" name="Google Shape;61;p1">
            <a:extLst>
              <a:ext uri="{FF2B5EF4-FFF2-40B4-BE49-F238E27FC236}">
                <a16:creationId xmlns:a16="http://schemas.microsoft.com/office/drawing/2014/main" id="{4B9233F6-21D6-4CC6-5B1E-0F03E00081CD}"/>
              </a:ext>
            </a:extLst>
          </p:cNvPr>
          <p:cNvSpPr txBox="1"/>
          <p:nvPr/>
        </p:nvSpPr>
        <p:spPr>
          <a:xfrm>
            <a:off x="225625" y="2999558"/>
            <a:ext cx="5379110" cy="67707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5700"/>
              <a:buFont typeface="Arial"/>
              <a:buNone/>
            </a:pPr>
            <a:r>
              <a:rPr lang="en-US" sz="1600" i="0" u="none" strike="noStrike" cap="none" dirty="0">
                <a:solidFill>
                  <a:schemeClr val="lt1"/>
                </a:solidFill>
                <a:latin typeface="Montserrat Thin" pitchFamily="2" charset="0"/>
                <a:ea typeface="Montserrat"/>
                <a:cs typeface="Montserrat"/>
                <a:sym typeface="Montserrat"/>
              </a:rPr>
              <a:t>How using a digital based solution can ensure you can explain the decisions you make</a:t>
            </a:r>
          </a:p>
        </p:txBody>
      </p:sp>
      <p:sp>
        <p:nvSpPr>
          <p:cNvPr id="3" name="Google Shape;61;p1">
            <a:extLst>
              <a:ext uri="{FF2B5EF4-FFF2-40B4-BE49-F238E27FC236}">
                <a16:creationId xmlns:a16="http://schemas.microsoft.com/office/drawing/2014/main" id="{EC509D4F-0B4F-A927-20DB-1A601F764A26}"/>
              </a:ext>
            </a:extLst>
          </p:cNvPr>
          <p:cNvSpPr txBox="1"/>
          <p:nvPr/>
        </p:nvSpPr>
        <p:spPr>
          <a:xfrm>
            <a:off x="225625" y="4055638"/>
            <a:ext cx="5379110" cy="36930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5700"/>
              <a:buFont typeface="Arial"/>
              <a:buNone/>
            </a:pPr>
            <a:r>
              <a:rPr lang="en-US" sz="1200" i="0" u="none" strike="noStrike" cap="none" dirty="0">
                <a:solidFill>
                  <a:schemeClr val="lt1"/>
                </a:solidFill>
                <a:latin typeface="Montserrat Thin" pitchFamily="2" charset="0"/>
                <a:ea typeface="Montserrat"/>
                <a:cs typeface="Montserrat"/>
                <a:sym typeface="Montserrat"/>
              </a:rPr>
              <a:t>Presented by Andrew Ross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2"/>
          <p:cNvSpPr txBox="1">
            <a:spLocks noGrp="1"/>
          </p:cNvSpPr>
          <p:nvPr>
            <p:ph type="title"/>
          </p:nvPr>
        </p:nvSpPr>
        <p:spPr>
          <a:xfrm>
            <a:off x="417520" y="-13191"/>
            <a:ext cx="8294418" cy="1484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ct val="111111"/>
              <a:buNone/>
            </a:pPr>
            <a:r>
              <a:rPr lang="en-US" sz="2400" b="1" dirty="0"/>
              <a:t>Completing Inspections</a:t>
            </a:r>
            <a:endParaRPr lang="en-US" sz="1800" dirty="0"/>
          </a:p>
        </p:txBody>
      </p:sp>
      <p:sp>
        <p:nvSpPr>
          <p:cNvPr id="67" name="Google Shape;67;p2"/>
          <p:cNvSpPr txBox="1"/>
          <p:nvPr/>
        </p:nvSpPr>
        <p:spPr>
          <a:xfrm>
            <a:off x="7158350" y="-1785475"/>
            <a:ext cx="4045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SemiBold"/>
              <a:ea typeface="Montserrat SemiBold"/>
              <a:cs typeface="Montserrat SemiBold"/>
              <a:sym typeface="Montserrat SemiBold"/>
            </a:endParaRPr>
          </a:p>
        </p:txBody>
      </p:sp>
      <p:pic>
        <p:nvPicPr>
          <p:cNvPr id="70" name="Google Shape;70;p2"/>
          <p:cNvPicPr preferRelativeResize="0"/>
          <p:nvPr/>
        </p:nvPicPr>
        <p:blipFill rotWithShape="1">
          <a:blip r:embed="rId3">
            <a:alphaModFix/>
          </a:blip>
          <a:srcRect/>
          <a:stretch/>
        </p:blipFill>
        <p:spPr>
          <a:xfrm>
            <a:off x="8035725" y="4653575"/>
            <a:ext cx="854656" cy="489925"/>
          </a:xfrm>
          <a:prstGeom prst="rect">
            <a:avLst/>
          </a:prstGeom>
          <a:noFill/>
          <a:ln>
            <a:noFill/>
          </a:ln>
        </p:spPr>
      </p:pic>
      <p:sp>
        <p:nvSpPr>
          <p:cNvPr id="71" name="Google Shape;71;p2"/>
          <p:cNvSpPr txBox="1">
            <a:spLocks noGrp="1"/>
          </p:cNvSpPr>
          <p:nvPr>
            <p:ph type="body" idx="1"/>
          </p:nvPr>
        </p:nvSpPr>
        <p:spPr>
          <a:xfrm>
            <a:off x="239300" y="4653575"/>
            <a:ext cx="3063900" cy="627000"/>
          </a:xfrm>
          <a:prstGeom prst="rect">
            <a:avLst/>
          </a:prstGeom>
          <a:noFill/>
          <a:ln>
            <a:noFill/>
          </a:ln>
        </p:spPr>
        <p:txBody>
          <a:bodyPr spcFirstLastPara="1" wrap="square" lIns="91425" tIns="91425" rIns="91425" bIns="91425" anchor="t" anchorCtr="0">
            <a:normAutofit fontScale="77500" lnSpcReduction="20000"/>
          </a:bodyPr>
          <a:lstStyle/>
          <a:p>
            <a:pPr marL="0" lvl="0" indent="0" algn="l" rtl="0">
              <a:lnSpc>
                <a:spcPct val="115000"/>
              </a:lnSpc>
              <a:spcBef>
                <a:spcPts val="0"/>
              </a:spcBef>
              <a:spcAft>
                <a:spcPts val="1200"/>
              </a:spcAft>
              <a:buSzPts val="1800"/>
              <a:buNone/>
            </a:pPr>
            <a:r>
              <a:rPr lang="en-US" sz="1300" dirty="0">
                <a:latin typeface="Montserrat"/>
                <a:ea typeface="Montserrat"/>
                <a:cs typeface="Montserrat"/>
                <a:sym typeface="Montserrat"/>
              </a:rPr>
              <a:t>EDAP Western Group Conference 18/05/23</a:t>
            </a:r>
          </a:p>
        </p:txBody>
      </p:sp>
      <p:sp>
        <p:nvSpPr>
          <p:cNvPr id="2" name="Google Shape;69;p2">
            <a:extLst>
              <a:ext uri="{FF2B5EF4-FFF2-40B4-BE49-F238E27FC236}">
                <a16:creationId xmlns:a16="http://schemas.microsoft.com/office/drawing/2014/main" id="{256C3172-7606-D8CB-0079-9BE014705B7E}"/>
              </a:ext>
            </a:extLst>
          </p:cNvPr>
          <p:cNvSpPr txBox="1"/>
          <p:nvPr/>
        </p:nvSpPr>
        <p:spPr>
          <a:xfrm>
            <a:off x="417520" y="1629136"/>
            <a:ext cx="3987212" cy="1692741"/>
          </a:xfrm>
          <a:prstGeom prst="rect">
            <a:avLst/>
          </a:prstGeom>
          <a:noFill/>
          <a:ln>
            <a:noFill/>
          </a:ln>
        </p:spPr>
        <p:txBody>
          <a:bodyPr spcFirstLastPara="1" wrap="square" lIns="91425" tIns="91425" rIns="91425" bIns="91425" anchor="t" anchorCtr="0">
            <a:spAutoFit/>
          </a:bodyPr>
          <a:lstStyle/>
          <a:p>
            <a:pPr marL="285750" indent="-285750">
              <a:buFont typeface="Arial" panose="020B0604020202020204" pitchFamily="34" charset="0"/>
              <a:buChar char="•"/>
            </a:pPr>
            <a:r>
              <a:rPr lang="en-US" sz="1400" dirty="0">
                <a:solidFill>
                  <a:schemeClr val="tx1"/>
                </a:solidFill>
              </a:rPr>
              <a:t>All mandatory critical stage inspections need to be reported to the Department of Fair Trading within two days of completion</a:t>
            </a: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400" dirty="0">
                <a:solidFill>
                  <a:schemeClr val="tx1"/>
                </a:solidFill>
              </a:rPr>
              <a:t>A statutory register of completed inspections should also be kept</a:t>
            </a:r>
          </a:p>
          <a:p>
            <a:pPr marL="285750" indent="-285750">
              <a:buFont typeface="Arial" panose="020B0604020202020204" pitchFamily="34" charset="0"/>
              <a:buChar char="•"/>
            </a:pPr>
            <a:endParaRPr lang="en-US" sz="1400" dirty="0">
              <a:solidFill>
                <a:schemeClr val="tx1"/>
              </a:solidFill>
            </a:endParaRPr>
          </a:p>
        </p:txBody>
      </p:sp>
      <p:sp>
        <p:nvSpPr>
          <p:cNvPr id="4" name="Google Shape;69;p2">
            <a:extLst>
              <a:ext uri="{FF2B5EF4-FFF2-40B4-BE49-F238E27FC236}">
                <a16:creationId xmlns:a16="http://schemas.microsoft.com/office/drawing/2014/main" id="{04B3FE8A-7F93-AE91-9FC2-4955B0DC826C}"/>
              </a:ext>
            </a:extLst>
          </p:cNvPr>
          <p:cNvSpPr txBox="1"/>
          <p:nvPr/>
        </p:nvSpPr>
        <p:spPr>
          <a:xfrm>
            <a:off x="4564729" y="1592705"/>
            <a:ext cx="3987212" cy="2123628"/>
          </a:xfrm>
          <a:prstGeom prst="rect">
            <a:avLst/>
          </a:prstGeom>
          <a:noFill/>
          <a:ln>
            <a:noFill/>
          </a:ln>
        </p:spPr>
        <p:txBody>
          <a:bodyPr spcFirstLastPara="1" wrap="square" lIns="91425" tIns="91425" rIns="91425" bIns="91425" anchor="t" anchorCtr="0">
            <a:spAutoFit/>
          </a:bodyPr>
          <a:lstStyle/>
          <a:p>
            <a:pPr marL="285750" indent="-285750">
              <a:buFont typeface="Arial" panose="020B0604020202020204" pitchFamily="34" charset="0"/>
              <a:buChar char="•"/>
            </a:pPr>
            <a:r>
              <a:rPr lang="en-US" sz="1400" dirty="0">
                <a:solidFill>
                  <a:schemeClr val="tx1"/>
                </a:solidFill>
              </a:rPr>
              <a:t>Whilst you may not include all photos or notes in a report you are going to want to keep them as a reference down the track</a:t>
            </a: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400" dirty="0">
                <a:solidFill>
                  <a:schemeClr val="tx1"/>
                </a:solidFill>
              </a:rPr>
              <a:t>A standard inspection report will generally only include unsatisfactory items but you may be requested later on to show further evidence of checklist items you deemed satisfactory</a:t>
            </a:r>
          </a:p>
        </p:txBody>
      </p:sp>
    </p:spTree>
    <p:extLst>
      <p:ext uri="{BB962C8B-B14F-4D97-AF65-F5344CB8AC3E}">
        <p14:creationId xmlns:p14="http://schemas.microsoft.com/office/powerpoint/2010/main" val="2811616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4"/>
          <p:cNvPicPr preferRelativeResize="0"/>
          <p:nvPr/>
        </p:nvPicPr>
        <p:blipFill rotWithShape="1">
          <a:blip r:embed="rId3">
            <a:alphaModFix/>
          </a:blip>
          <a:srcRect l="230" t="14784" r="-230" b="24347"/>
          <a:stretch/>
        </p:blipFill>
        <p:spPr>
          <a:xfrm>
            <a:off x="0" y="-9075"/>
            <a:ext cx="9187150" cy="1176625"/>
          </a:xfrm>
          <a:prstGeom prst="rect">
            <a:avLst/>
          </a:prstGeom>
          <a:noFill/>
          <a:ln>
            <a:noFill/>
          </a:ln>
        </p:spPr>
      </p:pic>
      <p:sp>
        <p:nvSpPr>
          <p:cNvPr id="88" name="Google Shape;88;p4"/>
          <p:cNvSpPr txBox="1">
            <a:spLocks noGrp="1"/>
          </p:cNvSpPr>
          <p:nvPr>
            <p:ph type="body" idx="1"/>
          </p:nvPr>
        </p:nvSpPr>
        <p:spPr>
          <a:xfrm>
            <a:off x="239300" y="4653575"/>
            <a:ext cx="3063900" cy="627000"/>
          </a:xfrm>
          <a:prstGeom prst="rect">
            <a:avLst/>
          </a:prstGeom>
          <a:noFill/>
          <a:ln>
            <a:noFill/>
          </a:ln>
        </p:spPr>
        <p:txBody>
          <a:bodyPr spcFirstLastPara="1" wrap="square" lIns="91425" tIns="91425" rIns="91425" bIns="91425" anchor="t" anchorCtr="0">
            <a:normAutofit fontScale="77500" lnSpcReduction="20000"/>
          </a:bodyPr>
          <a:lstStyle/>
          <a:p>
            <a:pPr marL="0" lvl="0" indent="0" algn="l" rtl="0">
              <a:lnSpc>
                <a:spcPct val="115000"/>
              </a:lnSpc>
              <a:spcBef>
                <a:spcPts val="0"/>
              </a:spcBef>
              <a:spcAft>
                <a:spcPts val="1200"/>
              </a:spcAft>
              <a:buSzPts val="1800"/>
              <a:buNone/>
            </a:pPr>
            <a:r>
              <a:rPr lang="en-US" sz="1300" dirty="0">
                <a:latin typeface="Montserrat"/>
                <a:ea typeface="Montserrat"/>
                <a:cs typeface="Montserrat"/>
                <a:sym typeface="Montserrat"/>
              </a:rPr>
              <a:t>EDAP Western Group Conference 18/05/23</a:t>
            </a:r>
          </a:p>
        </p:txBody>
      </p:sp>
      <p:pic>
        <p:nvPicPr>
          <p:cNvPr id="89" name="Google Shape;89;p4"/>
          <p:cNvPicPr preferRelativeResize="0"/>
          <p:nvPr/>
        </p:nvPicPr>
        <p:blipFill rotWithShape="1">
          <a:blip r:embed="rId4">
            <a:alphaModFix/>
          </a:blip>
          <a:srcRect/>
          <a:stretch/>
        </p:blipFill>
        <p:spPr>
          <a:xfrm>
            <a:off x="8035725" y="4653575"/>
            <a:ext cx="854656" cy="489925"/>
          </a:xfrm>
          <a:prstGeom prst="rect">
            <a:avLst/>
          </a:prstGeom>
          <a:noFill/>
          <a:ln>
            <a:noFill/>
          </a:ln>
        </p:spPr>
      </p:pic>
      <p:sp>
        <p:nvSpPr>
          <p:cNvPr id="6" name="Google Shape;66;p2">
            <a:extLst>
              <a:ext uri="{FF2B5EF4-FFF2-40B4-BE49-F238E27FC236}">
                <a16:creationId xmlns:a16="http://schemas.microsoft.com/office/drawing/2014/main" id="{B20AE95A-B98D-F636-4FF8-03B734C4B5BF}"/>
              </a:ext>
            </a:extLst>
          </p:cNvPr>
          <p:cNvSpPr txBox="1">
            <a:spLocks noGrp="1"/>
          </p:cNvSpPr>
          <p:nvPr>
            <p:ph type="title"/>
          </p:nvPr>
        </p:nvSpPr>
        <p:spPr>
          <a:xfrm>
            <a:off x="424791" y="-162963"/>
            <a:ext cx="8294418" cy="1484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ct val="111111"/>
              <a:buNone/>
            </a:pPr>
            <a:r>
              <a:rPr lang="en-US" sz="3200" dirty="0">
                <a:solidFill>
                  <a:schemeClr val="bg1"/>
                </a:solidFill>
              </a:rPr>
              <a:t>Using a mobile inspection app</a:t>
            </a:r>
            <a:endParaRPr lang="en-US" sz="2400" dirty="0">
              <a:solidFill>
                <a:schemeClr val="bg1"/>
              </a:solidFill>
            </a:endParaRPr>
          </a:p>
        </p:txBody>
      </p:sp>
      <p:sp>
        <p:nvSpPr>
          <p:cNvPr id="8" name="Google Shape;69;p2">
            <a:extLst>
              <a:ext uri="{FF2B5EF4-FFF2-40B4-BE49-F238E27FC236}">
                <a16:creationId xmlns:a16="http://schemas.microsoft.com/office/drawing/2014/main" id="{0923AD15-E48E-ABE6-23FD-6C76554AC2E4}"/>
              </a:ext>
            </a:extLst>
          </p:cNvPr>
          <p:cNvSpPr txBox="1"/>
          <p:nvPr/>
        </p:nvSpPr>
        <p:spPr>
          <a:xfrm>
            <a:off x="648335" y="2064192"/>
            <a:ext cx="3968766" cy="1692741"/>
          </a:xfrm>
          <a:prstGeom prst="rect">
            <a:avLst/>
          </a:prstGeom>
          <a:noFill/>
          <a:ln>
            <a:noFill/>
          </a:ln>
        </p:spPr>
        <p:txBody>
          <a:bodyPr spcFirstLastPara="1" wrap="square" lIns="91425" tIns="91425" rIns="91425" bIns="91425" anchor="t" anchorCtr="0">
            <a:spAutoFit/>
          </a:bodyPr>
          <a:lstStyle/>
          <a:p>
            <a:pPr marL="285750" indent="-285750">
              <a:buFont typeface="Arial" panose="020B0604020202020204" pitchFamily="34" charset="0"/>
              <a:buChar char="•"/>
            </a:pPr>
            <a:r>
              <a:rPr lang="en-AU" dirty="0">
                <a:solidFill>
                  <a:schemeClr val="tx1"/>
                </a:solidFill>
              </a:rPr>
              <a:t>Unlike paper based systems all of your approved plans and project documentation is on one device in your pocket</a:t>
            </a:r>
          </a:p>
          <a:p>
            <a:pPr marL="285750" indent="-285750">
              <a:buFont typeface="Arial" panose="020B0604020202020204" pitchFamily="34" charset="0"/>
              <a:buChar char="•"/>
            </a:pPr>
            <a:endParaRPr lang="en-AU" dirty="0">
              <a:solidFill>
                <a:schemeClr val="tx1"/>
              </a:solidFill>
            </a:endParaRPr>
          </a:p>
          <a:p>
            <a:pPr marL="285750" indent="-285750">
              <a:buFont typeface="Arial" panose="020B0604020202020204" pitchFamily="34" charset="0"/>
              <a:buChar char="•"/>
            </a:pPr>
            <a:r>
              <a:rPr lang="en-AU" dirty="0">
                <a:solidFill>
                  <a:schemeClr val="tx1"/>
                </a:solidFill>
              </a:rPr>
              <a:t>Photos and screenshots of areas of your plans can be marked up on the go</a:t>
            </a:r>
          </a:p>
          <a:p>
            <a:pPr marL="0" indent="0">
              <a:buNone/>
            </a:pPr>
            <a:endParaRPr lang="en-AU" dirty="0">
              <a:solidFill>
                <a:schemeClr val="tx1"/>
              </a:solidFill>
            </a:endParaRPr>
          </a:p>
        </p:txBody>
      </p:sp>
      <p:pic>
        <p:nvPicPr>
          <p:cNvPr id="2" name="Picture 1" descr="A blueprint with a red circle&#10;&#10;Description automatically generated with low confidence">
            <a:extLst>
              <a:ext uri="{FF2B5EF4-FFF2-40B4-BE49-F238E27FC236}">
                <a16:creationId xmlns:a16="http://schemas.microsoft.com/office/drawing/2014/main" id="{E3062E38-076D-E531-0659-F8578823C1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3411" y="1395253"/>
            <a:ext cx="1639402" cy="3030617"/>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023894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2"/>
          <p:cNvSpPr txBox="1">
            <a:spLocks noGrp="1"/>
          </p:cNvSpPr>
          <p:nvPr>
            <p:ph type="title"/>
          </p:nvPr>
        </p:nvSpPr>
        <p:spPr>
          <a:xfrm>
            <a:off x="417520" y="-13191"/>
            <a:ext cx="8294418" cy="1484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ct val="111111"/>
              <a:buNone/>
            </a:pPr>
            <a:r>
              <a:rPr lang="en-US" sz="2400" b="1" dirty="0"/>
              <a:t>Using a mobile inspection app</a:t>
            </a:r>
            <a:endParaRPr lang="en-US" sz="1800" dirty="0"/>
          </a:p>
        </p:txBody>
      </p:sp>
      <p:sp>
        <p:nvSpPr>
          <p:cNvPr id="67" name="Google Shape;67;p2"/>
          <p:cNvSpPr txBox="1"/>
          <p:nvPr/>
        </p:nvSpPr>
        <p:spPr>
          <a:xfrm>
            <a:off x="7158350" y="-1785475"/>
            <a:ext cx="4045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SemiBold"/>
              <a:ea typeface="Montserrat SemiBold"/>
              <a:cs typeface="Montserrat SemiBold"/>
              <a:sym typeface="Montserrat SemiBold"/>
            </a:endParaRPr>
          </a:p>
        </p:txBody>
      </p:sp>
      <p:pic>
        <p:nvPicPr>
          <p:cNvPr id="70" name="Google Shape;70;p2"/>
          <p:cNvPicPr preferRelativeResize="0"/>
          <p:nvPr/>
        </p:nvPicPr>
        <p:blipFill rotWithShape="1">
          <a:blip r:embed="rId3">
            <a:alphaModFix/>
          </a:blip>
          <a:srcRect/>
          <a:stretch/>
        </p:blipFill>
        <p:spPr>
          <a:xfrm>
            <a:off x="8035725" y="4653575"/>
            <a:ext cx="854656" cy="489925"/>
          </a:xfrm>
          <a:prstGeom prst="rect">
            <a:avLst/>
          </a:prstGeom>
          <a:noFill/>
          <a:ln>
            <a:noFill/>
          </a:ln>
        </p:spPr>
      </p:pic>
      <p:sp>
        <p:nvSpPr>
          <p:cNvPr id="71" name="Google Shape;71;p2"/>
          <p:cNvSpPr txBox="1">
            <a:spLocks noGrp="1"/>
          </p:cNvSpPr>
          <p:nvPr>
            <p:ph type="body" idx="1"/>
          </p:nvPr>
        </p:nvSpPr>
        <p:spPr>
          <a:xfrm>
            <a:off x="239300" y="4653575"/>
            <a:ext cx="3063900" cy="627000"/>
          </a:xfrm>
          <a:prstGeom prst="rect">
            <a:avLst/>
          </a:prstGeom>
          <a:noFill/>
          <a:ln>
            <a:noFill/>
          </a:ln>
        </p:spPr>
        <p:txBody>
          <a:bodyPr spcFirstLastPara="1" wrap="square" lIns="91425" tIns="91425" rIns="91425" bIns="91425" anchor="t" anchorCtr="0">
            <a:normAutofit fontScale="77500" lnSpcReduction="20000"/>
          </a:bodyPr>
          <a:lstStyle/>
          <a:p>
            <a:pPr marL="0" lvl="0" indent="0" algn="l" rtl="0">
              <a:lnSpc>
                <a:spcPct val="115000"/>
              </a:lnSpc>
              <a:spcBef>
                <a:spcPts val="0"/>
              </a:spcBef>
              <a:spcAft>
                <a:spcPts val="1200"/>
              </a:spcAft>
              <a:buSzPts val="1800"/>
              <a:buNone/>
            </a:pPr>
            <a:r>
              <a:rPr lang="en-US" sz="1300" dirty="0">
                <a:latin typeface="Montserrat"/>
                <a:ea typeface="Montserrat"/>
                <a:cs typeface="Montserrat"/>
                <a:sym typeface="Montserrat"/>
              </a:rPr>
              <a:t>EDAP Western Group Conference 18/05/23</a:t>
            </a:r>
          </a:p>
        </p:txBody>
      </p:sp>
      <p:sp>
        <p:nvSpPr>
          <p:cNvPr id="2" name="Google Shape;69;p2">
            <a:extLst>
              <a:ext uri="{FF2B5EF4-FFF2-40B4-BE49-F238E27FC236}">
                <a16:creationId xmlns:a16="http://schemas.microsoft.com/office/drawing/2014/main" id="{256C3172-7606-D8CB-0079-9BE014705B7E}"/>
              </a:ext>
            </a:extLst>
          </p:cNvPr>
          <p:cNvSpPr txBox="1"/>
          <p:nvPr/>
        </p:nvSpPr>
        <p:spPr>
          <a:xfrm>
            <a:off x="417520" y="1548664"/>
            <a:ext cx="7957223" cy="2123628"/>
          </a:xfrm>
          <a:prstGeom prst="rect">
            <a:avLst/>
          </a:prstGeom>
          <a:noFill/>
          <a:ln>
            <a:noFill/>
          </a:ln>
        </p:spPr>
        <p:txBody>
          <a:bodyPr spcFirstLastPara="1" wrap="square" lIns="91425" tIns="91425" rIns="91425" bIns="91425" anchor="t" anchorCtr="0">
            <a:spAutoFit/>
          </a:bodyPr>
          <a:lstStyle/>
          <a:p>
            <a:pPr marL="285750" indent="-285750">
              <a:buFont typeface="Arial" panose="020B0604020202020204" pitchFamily="34" charset="0"/>
              <a:buChar char="•"/>
            </a:pPr>
            <a:r>
              <a:rPr lang="en-US" sz="1400" dirty="0">
                <a:solidFill>
                  <a:schemeClr val="tx1"/>
                </a:solidFill>
              </a:rPr>
              <a:t>Pre-defined responses can be configured to speed up the process and create confidence and consistency in your reports</a:t>
            </a: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400" dirty="0">
                <a:solidFill>
                  <a:schemeClr val="tx1"/>
                </a:solidFill>
              </a:rPr>
              <a:t>Most apps will allow voice to text</a:t>
            </a: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400" dirty="0">
                <a:solidFill>
                  <a:schemeClr val="tx1"/>
                </a:solidFill>
              </a:rPr>
              <a:t>Some apps will allow you to generate a report directly from the device</a:t>
            </a: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400" dirty="0">
                <a:solidFill>
                  <a:schemeClr val="tx1"/>
                </a:solidFill>
              </a:rPr>
              <a:t>You can report your result to NSW Fair Trading automatically and immediately</a:t>
            </a:r>
          </a:p>
          <a:p>
            <a:pPr marL="285750" indent="-285750">
              <a:buFont typeface="Arial" panose="020B0604020202020204" pitchFamily="34" charset="0"/>
              <a:buChar char="•"/>
            </a:pPr>
            <a:endParaRPr lang="en-US" sz="1400" dirty="0">
              <a:solidFill>
                <a:schemeClr val="tx1"/>
              </a:solidFill>
            </a:endParaRPr>
          </a:p>
        </p:txBody>
      </p:sp>
    </p:spTree>
    <p:extLst>
      <p:ext uri="{BB962C8B-B14F-4D97-AF65-F5344CB8AC3E}">
        <p14:creationId xmlns:p14="http://schemas.microsoft.com/office/powerpoint/2010/main" val="3540900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2"/>
          <p:cNvSpPr txBox="1">
            <a:spLocks noGrp="1"/>
          </p:cNvSpPr>
          <p:nvPr>
            <p:ph type="title"/>
          </p:nvPr>
        </p:nvSpPr>
        <p:spPr>
          <a:xfrm>
            <a:off x="417520" y="-13191"/>
            <a:ext cx="8294418" cy="1484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ct val="111111"/>
              <a:buNone/>
            </a:pPr>
            <a:r>
              <a:rPr lang="en-US" sz="2400" b="1" dirty="0"/>
              <a:t>Using a mobile inspection app</a:t>
            </a:r>
            <a:endParaRPr lang="en-US" sz="1800" dirty="0"/>
          </a:p>
        </p:txBody>
      </p:sp>
      <p:sp>
        <p:nvSpPr>
          <p:cNvPr id="67" name="Google Shape;67;p2"/>
          <p:cNvSpPr txBox="1"/>
          <p:nvPr/>
        </p:nvSpPr>
        <p:spPr>
          <a:xfrm>
            <a:off x="7158350" y="-1785475"/>
            <a:ext cx="4045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SemiBold"/>
              <a:ea typeface="Montserrat SemiBold"/>
              <a:cs typeface="Montserrat SemiBold"/>
              <a:sym typeface="Montserrat SemiBold"/>
            </a:endParaRPr>
          </a:p>
        </p:txBody>
      </p:sp>
      <p:pic>
        <p:nvPicPr>
          <p:cNvPr id="70" name="Google Shape;70;p2"/>
          <p:cNvPicPr preferRelativeResize="0"/>
          <p:nvPr/>
        </p:nvPicPr>
        <p:blipFill rotWithShape="1">
          <a:blip r:embed="rId3">
            <a:alphaModFix/>
          </a:blip>
          <a:srcRect/>
          <a:stretch/>
        </p:blipFill>
        <p:spPr>
          <a:xfrm>
            <a:off x="8035725" y="4653575"/>
            <a:ext cx="854656" cy="489925"/>
          </a:xfrm>
          <a:prstGeom prst="rect">
            <a:avLst/>
          </a:prstGeom>
          <a:noFill/>
          <a:ln>
            <a:noFill/>
          </a:ln>
        </p:spPr>
      </p:pic>
      <p:sp>
        <p:nvSpPr>
          <p:cNvPr id="71" name="Google Shape;71;p2"/>
          <p:cNvSpPr txBox="1">
            <a:spLocks noGrp="1"/>
          </p:cNvSpPr>
          <p:nvPr>
            <p:ph type="body" idx="1"/>
          </p:nvPr>
        </p:nvSpPr>
        <p:spPr>
          <a:xfrm>
            <a:off x="239300" y="4653575"/>
            <a:ext cx="3063900" cy="627000"/>
          </a:xfrm>
          <a:prstGeom prst="rect">
            <a:avLst/>
          </a:prstGeom>
          <a:noFill/>
          <a:ln>
            <a:noFill/>
          </a:ln>
        </p:spPr>
        <p:txBody>
          <a:bodyPr spcFirstLastPara="1" wrap="square" lIns="91425" tIns="91425" rIns="91425" bIns="91425" anchor="t" anchorCtr="0">
            <a:normAutofit fontScale="77500" lnSpcReduction="20000"/>
          </a:bodyPr>
          <a:lstStyle/>
          <a:p>
            <a:pPr marL="0" lvl="0" indent="0" algn="l" rtl="0">
              <a:lnSpc>
                <a:spcPct val="115000"/>
              </a:lnSpc>
              <a:spcBef>
                <a:spcPts val="0"/>
              </a:spcBef>
              <a:spcAft>
                <a:spcPts val="1200"/>
              </a:spcAft>
              <a:buSzPts val="1800"/>
              <a:buNone/>
            </a:pPr>
            <a:r>
              <a:rPr lang="en-US" sz="1300" dirty="0">
                <a:latin typeface="Montserrat"/>
                <a:ea typeface="Montserrat"/>
                <a:cs typeface="Montserrat"/>
                <a:sym typeface="Montserrat"/>
              </a:rPr>
              <a:t>EDAP Western Group Conference 18/05/23</a:t>
            </a:r>
          </a:p>
        </p:txBody>
      </p:sp>
      <p:sp>
        <p:nvSpPr>
          <p:cNvPr id="2" name="Google Shape;69;p2">
            <a:extLst>
              <a:ext uri="{FF2B5EF4-FFF2-40B4-BE49-F238E27FC236}">
                <a16:creationId xmlns:a16="http://schemas.microsoft.com/office/drawing/2014/main" id="{256C3172-7606-D8CB-0079-9BE014705B7E}"/>
              </a:ext>
            </a:extLst>
          </p:cNvPr>
          <p:cNvSpPr txBox="1"/>
          <p:nvPr/>
        </p:nvSpPr>
        <p:spPr>
          <a:xfrm>
            <a:off x="417520" y="1893757"/>
            <a:ext cx="3987212" cy="2554515"/>
          </a:xfrm>
          <a:prstGeom prst="rect">
            <a:avLst/>
          </a:prstGeom>
          <a:noFill/>
          <a:ln>
            <a:noFill/>
          </a:ln>
        </p:spPr>
        <p:txBody>
          <a:bodyPr spcFirstLastPara="1" wrap="square" lIns="91425" tIns="91425" rIns="91425" bIns="91425" anchor="t" anchorCtr="0">
            <a:spAutoFit/>
          </a:bodyPr>
          <a:lstStyle/>
          <a:p>
            <a:pPr marL="285750" indent="-285750">
              <a:buFont typeface="Arial" panose="020B0604020202020204" pitchFamily="34" charset="0"/>
              <a:buChar char="•"/>
            </a:pPr>
            <a:r>
              <a:rPr lang="en-US" sz="1400" dirty="0">
                <a:solidFill>
                  <a:schemeClr val="tx1"/>
                </a:solidFill>
              </a:rPr>
              <a:t>Defects can be recorded in an open defect register. You can focus on the issues on the re-inspection and not worry about the issues previously deemed satisfactory</a:t>
            </a: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400" dirty="0">
                <a:solidFill>
                  <a:schemeClr val="tx1"/>
                </a:solidFill>
              </a:rPr>
              <a:t>By having an app that integrates with a document management system you can close off defects raised on the app, even in the case a re-inspection is not required</a:t>
            </a: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endParaRPr lang="en-US" sz="1400" dirty="0">
              <a:solidFill>
                <a:schemeClr val="tx1"/>
              </a:solidFill>
            </a:endParaRPr>
          </a:p>
        </p:txBody>
      </p:sp>
      <p:sp>
        <p:nvSpPr>
          <p:cNvPr id="4" name="Google Shape;69;p2">
            <a:extLst>
              <a:ext uri="{FF2B5EF4-FFF2-40B4-BE49-F238E27FC236}">
                <a16:creationId xmlns:a16="http://schemas.microsoft.com/office/drawing/2014/main" id="{04B3FE8A-7F93-AE91-9FC2-4955B0DC826C}"/>
              </a:ext>
            </a:extLst>
          </p:cNvPr>
          <p:cNvSpPr txBox="1"/>
          <p:nvPr/>
        </p:nvSpPr>
        <p:spPr>
          <a:xfrm>
            <a:off x="4564729" y="1868477"/>
            <a:ext cx="3987212" cy="1261854"/>
          </a:xfrm>
          <a:prstGeom prst="rect">
            <a:avLst/>
          </a:prstGeom>
          <a:noFill/>
          <a:ln>
            <a:noFill/>
          </a:ln>
        </p:spPr>
        <p:txBody>
          <a:bodyPr spcFirstLastPara="1" wrap="square" lIns="91425" tIns="91425" rIns="91425" bIns="91425" anchor="t" anchorCtr="0">
            <a:spAutoFit/>
          </a:bodyPr>
          <a:lstStyle/>
          <a:p>
            <a:pPr marL="285750" indent="-285750">
              <a:buFont typeface="Arial" panose="020B0604020202020204" pitchFamily="34" charset="0"/>
              <a:buChar char="•"/>
            </a:pPr>
            <a:r>
              <a:rPr lang="en-US" sz="1400" dirty="0">
                <a:solidFill>
                  <a:schemeClr val="tx1"/>
                </a:solidFill>
              </a:rPr>
              <a:t>Once again, you are recording data. This data can be used to create multiple inspection reports, overall reports and be pushed through an API when required (planning portal)</a:t>
            </a:r>
          </a:p>
        </p:txBody>
      </p:sp>
    </p:spTree>
    <p:extLst>
      <p:ext uri="{BB962C8B-B14F-4D97-AF65-F5344CB8AC3E}">
        <p14:creationId xmlns:p14="http://schemas.microsoft.com/office/powerpoint/2010/main" val="3741806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2"/>
          <p:cNvSpPr txBox="1">
            <a:spLocks noGrp="1"/>
          </p:cNvSpPr>
          <p:nvPr>
            <p:ph type="title"/>
          </p:nvPr>
        </p:nvSpPr>
        <p:spPr>
          <a:xfrm>
            <a:off x="417520" y="-13191"/>
            <a:ext cx="8294418" cy="1484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ct val="111111"/>
              <a:buNone/>
            </a:pPr>
            <a:r>
              <a:rPr lang="en-US" sz="2400" b="1" dirty="0"/>
              <a:t>Using a mobile inspection app</a:t>
            </a:r>
            <a:endParaRPr lang="en-US" sz="1800" dirty="0"/>
          </a:p>
        </p:txBody>
      </p:sp>
      <p:sp>
        <p:nvSpPr>
          <p:cNvPr id="67" name="Google Shape;67;p2"/>
          <p:cNvSpPr txBox="1"/>
          <p:nvPr/>
        </p:nvSpPr>
        <p:spPr>
          <a:xfrm>
            <a:off x="7158350" y="-1785475"/>
            <a:ext cx="4045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SemiBold"/>
              <a:ea typeface="Montserrat SemiBold"/>
              <a:cs typeface="Montserrat SemiBold"/>
              <a:sym typeface="Montserrat SemiBold"/>
            </a:endParaRPr>
          </a:p>
        </p:txBody>
      </p:sp>
      <p:pic>
        <p:nvPicPr>
          <p:cNvPr id="70" name="Google Shape;70;p2"/>
          <p:cNvPicPr preferRelativeResize="0"/>
          <p:nvPr/>
        </p:nvPicPr>
        <p:blipFill rotWithShape="1">
          <a:blip r:embed="rId3">
            <a:alphaModFix/>
          </a:blip>
          <a:srcRect/>
          <a:stretch/>
        </p:blipFill>
        <p:spPr>
          <a:xfrm>
            <a:off x="8035725" y="4653575"/>
            <a:ext cx="854656" cy="489925"/>
          </a:xfrm>
          <a:prstGeom prst="rect">
            <a:avLst/>
          </a:prstGeom>
          <a:noFill/>
          <a:ln>
            <a:noFill/>
          </a:ln>
        </p:spPr>
      </p:pic>
      <p:sp>
        <p:nvSpPr>
          <p:cNvPr id="71" name="Google Shape;71;p2"/>
          <p:cNvSpPr txBox="1">
            <a:spLocks noGrp="1"/>
          </p:cNvSpPr>
          <p:nvPr>
            <p:ph type="body" idx="1"/>
          </p:nvPr>
        </p:nvSpPr>
        <p:spPr>
          <a:xfrm>
            <a:off x="239300" y="4653575"/>
            <a:ext cx="3063900" cy="627000"/>
          </a:xfrm>
          <a:prstGeom prst="rect">
            <a:avLst/>
          </a:prstGeom>
          <a:noFill/>
          <a:ln>
            <a:noFill/>
          </a:ln>
        </p:spPr>
        <p:txBody>
          <a:bodyPr spcFirstLastPara="1" wrap="square" lIns="91425" tIns="91425" rIns="91425" bIns="91425" anchor="t" anchorCtr="0">
            <a:normAutofit fontScale="77500" lnSpcReduction="20000"/>
          </a:bodyPr>
          <a:lstStyle/>
          <a:p>
            <a:pPr marL="0" lvl="0" indent="0" algn="l" rtl="0">
              <a:lnSpc>
                <a:spcPct val="115000"/>
              </a:lnSpc>
              <a:spcBef>
                <a:spcPts val="0"/>
              </a:spcBef>
              <a:spcAft>
                <a:spcPts val="1200"/>
              </a:spcAft>
              <a:buSzPts val="1800"/>
              <a:buNone/>
            </a:pPr>
            <a:r>
              <a:rPr lang="en" sz="1300" dirty="0">
                <a:latin typeface="Montserrat"/>
                <a:ea typeface="Montserrat"/>
                <a:cs typeface="Montserrat"/>
                <a:sym typeface="Montserrat"/>
              </a:rPr>
              <a:t>EDAP Western Group Conference 18/05/23</a:t>
            </a:r>
            <a:endParaRPr sz="1300" dirty="0">
              <a:latin typeface="Montserrat"/>
              <a:ea typeface="Montserrat"/>
              <a:cs typeface="Montserrat"/>
              <a:sym typeface="Montserrat"/>
            </a:endParaRPr>
          </a:p>
        </p:txBody>
      </p:sp>
      <p:sp>
        <p:nvSpPr>
          <p:cNvPr id="2" name="Google Shape;69;p2">
            <a:extLst>
              <a:ext uri="{FF2B5EF4-FFF2-40B4-BE49-F238E27FC236}">
                <a16:creationId xmlns:a16="http://schemas.microsoft.com/office/drawing/2014/main" id="{256C3172-7606-D8CB-0079-9BE014705B7E}"/>
              </a:ext>
            </a:extLst>
          </p:cNvPr>
          <p:cNvSpPr txBox="1"/>
          <p:nvPr/>
        </p:nvSpPr>
        <p:spPr>
          <a:xfrm>
            <a:off x="432062" y="1326388"/>
            <a:ext cx="7618205" cy="615523"/>
          </a:xfrm>
          <a:prstGeom prst="rect">
            <a:avLst/>
          </a:prstGeom>
          <a:noFill/>
          <a:ln>
            <a:noFill/>
          </a:ln>
        </p:spPr>
        <p:txBody>
          <a:bodyPr spcFirstLastPara="1" wrap="square" lIns="91425" tIns="91425" rIns="91425" bIns="91425" anchor="t" anchorCtr="0">
            <a:spAutoFit/>
          </a:bodyPr>
          <a:lstStyle/>
          <a:p>
            <a:pPr marL="285750" indent="-285750">
              <a:buFont typeface="Arial" panose="020B0604020202020204" pitchFamily="34" charset="0"/>
              <a:buChar char="•"/>
            </a:pPr>
            <a:r>
              <a:rPr lang="en-US" sz="1400" dirty="0">
                <a:solidFill>
                  <a:schemeClr val="tx1"/>
                </a:solidFill>
              </a:rPr>
              <a:t>Whilst we’ve focused generally today on the using the app for building certification inspections providers today are offering it to be used in other areas of compliance as well</a:t>
            </a:r>
          </a:p>
        </p:txBody>
      </p:sp>
    </p:spTree>
    <p:extLst>
      <p:ext uri="{BB962C8B-B14F-4D97-AF65-F5344CB8AC3E}">
        <p14:creationId xmlns:p14="http://schemas.microsoft.com/office/powerpoint/2010/main" val="1908222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E4E"/>
        </a:solidFill>
        <a:effectLst/>
      </p:bgPr>
    </p:bg>
    <p:spTree>
      <p:nvGrpSpPr>
        <p:cNvPr id="1" name="Shape 119"/>
        <p:cNvGrpSpPr/>
        <p:nvPr/>
      </p:nvGrpSpPr>
      <p:grpSpPr>
        <a:xfrm>
          <a:off x="0" y="0"/>
          <a:ext cx="0" cy="0"/>
          <a:chOff x="0" y="0"/>
          <a:chExt cx="0" cy="0"/>
        </a:xfrm>
      </p:grpSpPr>
      <p:pic>
        <p:nvPicPr>
          <p:cNvPr id="120" name="Google Shape;120;p7"/>
          <p:cNvPicPr preferRelativeResize="0"/>
          <p:nvPr/>
        </p:nvPicPr>
        <p:blipFill rotWithShape="1">
          <a:blip r:embed="rId3">
            <a:alphaModFix/>
          </a:blip>
          <a:srcRect b="26647"/>
          <a:stretch/>
        </p:blipFill>
        <p:spPr>
          <a:xfrm>
            <a:off x="5441650" y="1594250"/>
            <a:ext cx="3620075" cy="3549250"/>
          </a:xfrm>
          <a:prstGeom prst="rect">
            <a:avLst/>
          </a:prstGeom>
          <a:noFill/>
          <a:ln>
            <a:noFill/>
          </a:ln>
        </p:spPr>
      </p:pic>
      <p:sp>
        <p:nvSpPr>
          <p:cNvPr id="2" name="Google Shape;66;p2">
            <a:extLst>
              <a:ext uri="{FF2B5EF4-FFF2-40B4-BE49-F238E27FC236}">
                <a16:creationId xmlns:a16="http://schemas.microsoft.com/office/drawing/2014/main" id="{44EE2BB2-A34D-F266-99BE-01AFC426EBCC}"/>
              </a:ext>
            </a:extLst>
          </p:cNvPr>
          <p:cNvSpPr txBox="1">
            <a:spLocks/>
          </p:cNvSpPr>
          <p:nvPr/>
        </p:nvSpPr>
        <p:spPr>
          <a:xfrm>
            <a:off x="424791" y="1594250"/>
            <a:ext cx="8294418" cy="1484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ct val="111111"/>
            </a:pPr>
            <a:r>
              <a:rPr lang="en-US" sz="4000" b="1" dirty="0">
                <a:solidFill>
                  <a:schemeClr val="bg1"/>
                </a:solidFill>
              </a:rPr>
              <a:t>Questions?</a:t>
            </a:r>
            <a:endParaRPr lang="en-US" sz="3200"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2"/>
          <p:cNvSpPr txBox="1">
            <a:spLocks noGrp="1"/>
          </p:cNvSpPr>
          <p:nvPr>
            <p:ph type="title"/>
          </p:nvPr>
        </p:nvSpPr>
        <p:spPr>
          <a:xfrm>
            <a:off x="424791" y="149750"/>
            <a:ext cx="8294418" cy="1484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ct val="111111"/>
              <a:buNone/>
            </a:pPr>
            <a:r>
              <a:rPr lang="en-AU" sz="2400" dirty="0"/>
              <a:t>Being audited and using an electronic system</a:t>
            </a:r>
            <a:endParaRPr sz="2400" dirty="0"/>
          </a:p>
        </p:txBody>
      </p:sp>
      <p:sp>
        <p:nvSpPr>
          <p:cNvPr id="67" name="Google Shape;67;p2"/>
          <p:cNvSpPr txBox="1"/>
          <p:nvPr/>
        </p:nvSpPr>
        <p:spPr>
          <a:xfrm>
            <a:off x="7158350" y="-1785475"/>
            <a:ext cx="4045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SemiBold"/>
              <a:ea typeface="Montserrat SemiBold"/>
              <a:cs typeface="Montserrat SemiBold"/>
              <a:sym typeface="Montserrat SemiBold"/>
            </a:endParaRPr>
          </a:p>
        </p:txBody>
      </p:sp>
      <p:sp>
        <p:nvSpPr>
          <p:cNvPr id="69" name="Google Shape;69;p2"/>
          <p:cNvSpPr txBox="1"/>
          <p:nvPr/>
        </p:nvSpPr>
        <p:spPr>
          <a:xfrm>
            <a:off x="424791" y="1520712"/>
            <a:ext cx="4260300" cy="2985402"/>
          </a:xfrm>
          <a:prstGeom prst="rect">
            <a:avLst/>
          </a:prstGeom>
          <a:noFill/>
          <a:ln>
            <a:noFill/>
          </a:ln>
        </p:spPr>
        <p:txBody>
          <a:bodyPr spcFirstLastPara="1" wrap="square" lIns="91425" tIns="91425" rIns="91425" bIns="91425" anchor="t" anchorCtr="0">
            <a:spAutoFit/>
          </a:bodyPr>
          <a:lstStyle/>
          <a:p>
            <a:pPr marL="285750" indent="-285750">
              <a:buFont typeface="Arial" panose="020B0604020202020204" pitchFamily="34" charset="0"/>
              <a:buChar char="•"/>
            </a:pPr>
            <a:r>
              <a:rPr lang="en-AU" dirty="0"/>
              <a:t>In August 2019 the Building Professionals Board conducted a major state-wide audit</a:t>
            </a:r>
            <a:br>
              <a:rPr lang="en-AU" dirty="0"/>
            </a:br>
            <a:endParaRPr lang="en-AU" dirty="0"/>
          </a:p>
          <a:p>
            <a:pPr marL="285750" indent="-285750">
              <a:buFont typeface="Arial" panose="020B0604020202020204" pitchFamily="34" charset="0"/>
              <a:buChar char="•"/>
            </a:pPr>
            <a:r>
              <a:rPr lang="en-AU" dirty="0"/>
              <a:t>The main catalyst for the audit was highly publicised issues with safety, both locally and internationally, and a public outcry for more thorough and transparent accountability across the board in construction </a:t>
            </a:r>
            <a:br>
              <a:rPr lang="en-AU" dirty="0"/>
            </a:br>
            <a:endParaRPr lang="en-AU" dirty="0"/>
          </a:p>
          <a:p>
            <a:pPr marL="285750" indent="-285750">
              <a:buFont typeface="Arial" panose="020B0604020202020204" pitchFamily="34" charset="0"/>
              <a:buChar char="•"/>
            </a:pPr>
            <a:r>
              <a:rPr lang="en-AU" dirty="0"/>
              <a:t>Most private certifiers across NSW were compelled to provide the previous two years of their Part 4A certificate register </a:t>
            </a:r>
          </a:p>
          <a:p>
            <a:endParaRPr lang="en-AU" dirty="0"/>
          </a:p>
        </p:txBody>
      </p:sp>
      <p:pic>
        <p:nvPicPr>
          <p:cNvPr id="70" name="Google Shape;70;p2"/>
          <p:cNvPicPr preferRelativeResize="0"/>
          <p:nvPr/>
        </p:nvPicPr>
        <p:blipFill rotWithShape="1">
          <a:blip r:embed="rId3">
            <a:alphaModFix/>
          </a:blip>
          <a:srcRect/>
          <a:stretch/>
        </p:blipFill>
        <p:spPr>
          <a:xfrm>
            <a:off x="8035725" y="4653575"/>
            <a:ext cx="854656" cy="489925"/>
          </a:xfrm>
          <a:prstGeom prst="rect">
            <a:avLst/>
          </a:prstGeom>
          <a:noFill/>
          <a:ln>
            <a:noFill/>
          </a:ln>
        </p:spPr>
      </p:pic>
      <p:sp>
        <p:nvSpPr>
          <p:cNvPr id="71" name="Google Shape;71;p2"/>
          <p:cNvSpPr txBox="1">
            <a:spLocks noGrp="1"/>
          </p:cNvSpPr>
          <p:nvPr>
            <p:ph type="body" idx="1"/>
          </p:nvPr>
        </p:nvSpPr>
        <p:spPr>
          <a:xfrm>
            <a:off x="239300" y="4653575"/>
            <a:ext cx="3063900" cy="627000"/>
          </a:xfrm>
          <a:prstGeom prst="rect">
            <a:avLst/>
          </a:prstGeom>
          <a:noFill/>
          <a:ln>
            <a:noFill/>
          </a:ln>
        </p:spPr>
        <p:txBody>
          <a:bodyPr spcFirstLastPara="1" wrap="square" lIns="91425" tIns="91425" rIns="91425" bIns="91425" anchor="t" anchorCtr="0">
            <a:normAutofit fontScale="77500" lnSpcReduction="20000"/>
          </a:bodyPr>
          <a:lstStyle/>
          <a:p>
            <a:pPr marL="0" lvl="0" indent="0" algn="l" rtl="0">
              <a:lnSpc>
                <a:spcPct val="115000"/>
              </a:lnSpc>
              <a:spcBef>
                <a:spcPts val="0"/>
              </a:spcBef>
              <a:spcAft>
                <a:spcPts val="1200"/>
              </a:spcAft>
              <a:buSzPts val="1800"/>
              <a:buNone/>
            </a:pPr>
            <a:r>
              <a:rPr lang="en-US" sz="1300" dirty="0">
                <a:latin typeface="Montserrat"/>
                <a:ea typeface="Montserrat"/>
                <a:cs typeface="Montserrat"/>
                <a:sym typeface="Montserrat"/>
              </a:rPr>
              <a:t>EDAP Western Group Conference 18/05/23</a:t>
            </a:r>
          </a:p>
        </p:txBody>
      </p:sp>
      <p:sp>
        <p:nvSpPr>
          <p:cNvPr id="2" name="Google Shape;69;p2">
            <a:extLst>
              <a:ext uri="{FF2B5EF4-FFF2-40B4-BE49-F238E27FC236}">
                <a16:creationId xmlns:a16="http://schemas.microsoft.com/office/drawing/2014/main" id="{256C3172-7606-D8CB-0079-9BE014705B7E}"/>
              </a:ext>
            </a:extLst>
          </p:cNvPr>
          <p:cNvSpPr txBox="1"/>
          <p:nvPr/>
        </p:nvSpPr>
        <p:spPr>
          <a:xfrm>
            <a:off x="4685091" y="1530457"/>
            <a:ext cx="4260300" cy="2123628"/>
          </a:xfrm>
          <a:prstGeom prst="rect">
            <a:avLst/>
          </a:prstGeom>
          <a:noFill/>
          <a:ln>
            <a:noFill/>
          </a:ln>
        </p:spPr>
        <p:txBody>
          <a:bodyPr spcFirstLastPara="1" wrap="square" lIns="91425" tIns="91425" rIns="91425" bIns="91425" anchor="t" anchorCtr="0">
            <a:spAutoFit/>
          </a:bodyPr>
          <a:lstStyle/>
          <a:p>
            <a:pPr marL="285750" indent="-285750">
              <a:buFont typeface="Arial" panose="020B0604020202020204" pitchFamily="34" charset="0"/>
              <a:buChar char="•"/>
            </a:pPr>
            <a:r>
              <a:rPr lang="en-AU" dirty="0"/>
              <a:t>A percentage of that group also had to provide everything related class 2 buildings they had certified from August 2017</a:t>
            </a:r>
            <a:br>
              <a:rPr lang="en-AU" dirty="0"/>
            </a:br>
            <a:endParaRPr lang="en-AU" dirty="0"/>
          </a:p>
          <a:p>
            <a:pPr marL="285750" indent="-285750">
              <a:buFont typeface="Arial" panose="020B0604020202020204" pitchFamily="34" charset="0"/>
              <a:buChar char="•"/>
            </a:pPr>
            <a:r>
              <a:rPr lang="en-GB" dirty="0"/>
              <a:t>Under section 106 (3) of the Building and Development Certifiers Act, the Secretary may conduct an audit of a registered certifier or an accreditation authority at any time</a:t>
            </a:r>
            <a:endParaRPr lang="en-AU" dirty="0"/>
          </a:p>
          <a:p>
            <a:pPr marL="0" indent="0">
              <a:buNone/>
            </a:pPr>
            <a:endParaRPr lang="en-A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2"/>
          <p:cNvSpPr txBox="1">
            <a:spLocks noGrp="1"/>
          </p:cNvSpPr>
          <p:nvPr>
            <p:ph type="title"/>
          </p:nvPr>
        </p:nvSpPr>
        <p:spPr>
          <a:xfrm>
            <a:off x="424791" y="149750"/>
            <a:ext cx="8294418" cy="1484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ct val="111111"/>
              <a:buNone/>
            </a:pPr>
            <a:r>
              <a:rPr lang="en-AU" sz="2400" b="1" dirty="0"/>
              <a:t>As a provider, what we realised</a:t>
            </a:r>
            <a:endParaRPr sz="1800" dirty="0"/>
          </a:p>
        </p:txBody>
      </p:sp>
      <p:sp>
        <p:nvSpPr>
          <p:cNvPr id="67" name="Google Shape;67;p2"/>
          <p:cNvSpPr txBox="1"/>
          <p:nvPr/>
        </p:nvSpPr>
        <p:spPr>
          <a:xfrm>
            <a:off x="7158350" y="-1785475"/>
            <a:ext cx="4045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SemiBold"/>
              <a:ea typeface="Montserrat SemiBold"/>
              <a:cs typeface="Montserrat SemiBold"/>
              <a:sym typeface="Montserrat SemiBold"/>
            </a:endParaRPr>
          </a:p>
        </p:txBody>
      </p:sp>
      <p:sp>
        <p:nvSpPr>
          <p:cNvPr id="69" name="Google Shape;69;p2"/>
          <p:cNvSpPr txBox="1"/>
          <p:nvPr/>
        </p:nvSpPr>
        <p:spPr>
          <a:xfrm>
            <a:off x="424791" y="1520712"/>
            <a:ext cx="4260300" cy="1908184"/>
          </a:xfrm>
          <a:prstGeom prst="rect">
            <a:avLst/>
          </a:prstGeom>
          <a:noFill/>
          <a:ln>
            <a:noFill/>
          </a:ln>
        </p:spPr>
        <p:txBody>
          <a:bodyPr spcFirstLastPara="1" wrap="square" lIns="91425" tIns="91425" rIns="91425" bIns="91425" anchor="t" anchorCtr="0">
            <a:spAutoFit/>
          </a:bodyPr>
          <a:lstStyle/>
          <a:p>
            <a:pPr marL="285750" indent="-285750">
              <a:buFont typeface="Arial" panose="020B0604020202020204" pitchFamily="34" charset="0"/>
              <a:buChar char="•"/>
            </a:pPr>
            <a:r>
              <a:rPr lang="en-US" dirty="0"/>
              <a:t>It became evident how difficult record keeping can be with information either stored as a “hard copy” or across multiple storage mediums</a:t>
            </a:r>
          </a:p>
          <a:p>
            <a:endParaRPr lang="en-US" dirty="0"/>
          </a:p>
          <a:p>
            <a:pPr marL="285750" indent="-285750">
              <a:buFont typeface="Arial" panose="020B0604020202020204" pitchFamily="34" charset="0"/>
              <a:buChar char="•"/>
            </a:pPr>
            <a:r>
              <a:rPr lang="en-US" dirty="0"/>
              <a:t>It also quickly became apparent that digital solutions allowed certifiers accurately supply the information in a matter of minutes</a:t>
            </a:r>
          </a:p>
          <a:p>
            <a:endParaRPr lang="en-AU" dirty="0"/>
          </a:p>
        </p:txBody>
      </p:sp>
      <p:pic>
        <p:nvPicPr>
          <p:cNvPr id="70" name="Google Shape;70;p2"/>
          <p:cNvPicPr preferRelativeResize="0"/>
          <p:nvPr/>
        </p:nvPicPr>
        <p:blipFill rotWithShape="1">
          <a:blip r:embed="rId3">
            <a:alphaModFix/>
          </a:blip>
          <a:srcRect/>
          <a:stretch/>
        </p:blipFill>
        <p:spPr>
          <a:xfrm>
            <a:off x="8035725" y="4653575"/>
            <a:ext cx="854656" cy="489925"/>
          </a:xfrm>
          <a:prstGeom prst="rect">
            <a:avLst/>
          </a:prstGeom>
          <a:noFill/>
          <a:ln>
            <a:noFill/>
          </a:ln>
        </p:spPr>
      </p:pic>
      <p:sp>
        <p:nvSpPr>
          <p:cNvPr id="71" name="Google Shape;71;p2"/>
          <p:cNvSpPr txBox="1">
            <a:spLocks noGrp="1"/>
          </p:cNvSpPr>
          <p:nvPr>
            <p:ph type="body" idx="1"/>
          </p:nvPr>
        </p:nvSpPr>
        <p:spPr>
          <a:xfrm>
            <a:off x="239300" y="4653575"/>
            <a:ext cx="3063900" cy="627000"/>
          </a:xfrm>
          <a:prstGeom prst="rect">
            <a:avLst/>
          </a:prstGeom>
          <a:noFill/>
          <a:ln>
            <a:noFill/>
          </a:ln>
        </p:spPr>
        <p:txBody>
          <a:bodyPr spcFirstLastPara="1" wrap="square" lIns="91425" tIns="91425" rIns="91425" bIns="91425" anchor="t" anchorCtr="0">
            <a:normAutofit fontScale="77500" lnSpcReduction="20000"/>
          </a:bodyPr>
          <a:lstStyle/>
          <a:p>
            <a:pPr marL="0" lvl="0" indent="0" algn="l" rtl="0">
              <a:lnSpc>
                <a:spcPct val="115000"/>
              </a:lnSpc>
              <a:spcBef>
                <a:spcPts val="0"/>
              </a:spcBef>
              <a:spcAft>
                <a:spcPts val="1200"/>
              </a:spcAft>
              <a:buSzPts val="1800"/>
              <a:buNone/>
            </a:pPr>
            <a:r>
              <a:rPr lang="en-US" sz="1300" dirty="0">
                <a:latin typeface="Montserrat"/>
                <a:ea typeface="Montserrat"/>
                <a:cs typeface="Montserrat"/>
                <a:sym typeface="Montserrat"/>
              </a:rPr>
              <a:t>EDAP Western Group Conference 18/05/23</a:t>
            </a:r>
          </a:p>
        </p:txBody>
      </p:sp>
      <p:sp>
        <p:nvSpPr>
          <p:cNvPr id="2" name="Google Shape;69;p2">
            <a:extLst>
              <a:ext uri="{FF2B5EF4-FFF2-40B4-BE49-F238E27FC236}">
                <a16:creationId xmlns:a16="http://schemas.microsoft.com/office/drawing/2014/main" id="{256C3172-7606-D8CB-0079-9BE014705B7E}"/>
              </a:ext>
            </a:extLst>
          </p:cNvPr>
          <p:cNvSpPr txBox="1"/>
          <p:nvPr/>
        </p:nvSpPr>
        <p:spPr>
          <a:xfrm>
            <a:off x="4685091" y="1530457"/>
            <a:ext cx="4260300" cy="1908184"/>
          </a:xfrm>
          <a:prstGeom prst="rect">
            <a:avLst/>
          </a:prstGeom>
          <a:noFill/>
          <a:ln>
            <a:noFill/>
          </a:ln>
        </p:spPr>
        <p:txBody>
          <a:bodyPr spcFirstLastPara="1" wrap="square" lIns="91425" tIns="91425" rIns="91425" bIns="91425" anchor="t" anchorCtr="0">
            <a:spAutoFit/>
          </a:bodyPr>
          <a:lstStyle/>
          <a:p>
            <a:pPr marL="285750" indent="-285750">
              <a:buFont typeface="Arial" panose="020B0604020202020204" pitchFamily="34" charset="0"/>
              <a:buChar char="•"/>
            </a:pPr>
            <a:r>
              <a:rPr lang="en-US" dirty="0"/>
              <a:t>Companies, in some circumstances, needed to temporarily employ additional staff to collate years of data into the format requested by the BPB</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 some rare cases the information couldn’t be supplied resulting in penalties for the certifier and/or their company</a:t>
            </a:r>
          </a:p>
        </p:txBody>
      </p:sp>
    </p:spTree>
    <p:extLst>
      <p:ext uri="{BB962C8B-B14F-4D97-AF65-F5344CB8AC3E}">
        <p14:creationId xmlns:p14="http://schemas.microsoft.com/office/powerpoint/2010/main" val="3735224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2"/>
          <p:cNvSpPr txBox="1">
            <a:spLocks noGrp="1"/>
          </p:cNvSpPr>
          <p:nvPr>
            <p:ph type="title"/>
          </p:nvPr>
        </p:nvSpPr>
        <p:spPr>
          <a:xfrm>
            <a:off x="424791" y="149750"/>
            <a:ext cx="8294418" cy="1484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ct val="111111"/>
              <a:buNone/>
            </a:pPr>
            <a:r>
              <a:rPr lang="en-AU" sz="2400" b="1" dirty="0"/>
              <a:t>What is a digital based solution and why should anyone use one?</a:t>
            </a:r>
            <a:endParaRPr sz="1800" dirty="0"/>
          </a:p>
        </p:txBody>
      </p:sp>
      <p:sp>
        <p:nvSpPr>
          <p:cNvPr id="67" name="Google Shape;67;p2"/>
          <p:cNvSpPr txBox="1"/>
          <p:nvPr/>
        </p:nvSpPr>
        <p:spPr>
          <a:xfrm>
            <a:off x="7158350" y="-1785475"/>
            <a:ext cx="4045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SemiBold"/>
              <a:ea typeface="Montserrat SemiBold"/>
              <a:cs typeface="Montserrat SemiBold"/>
              <a:sym typeface="Montserrat SemiBold"/>
            </a:endParaRPr>
          </a:p>
        </p:txBody>
      </p:sp>
      <p:pic>
        <p:nvPicPr>
          <p:cNvPr id="70" name="Google Shape;70;p2"/>
          <p:cNvPicPr preferRelativeResize="0"/>
          <p:nvPr/>
        </p:nvPicPr>
        <p:blipFill rotWithShape="1">
          <a:blip r:embed="rId3">
            <a:alphaModFix/>
          </a:blip>
          <a:srcRect/>
          <a:stretch/>
        </p:blipFill>
        <p:spPr>
          <a:xfrm>
            <a:off x="8035725" y="4653575"/>
            <a:ext cx="854656" cy="489925"/>
          </a:xfrm>
          <a:prstGeom prst="rect">
            <a:avLst/>
          </a:prstGeom>
          <a:noFill/>
          <a:ln>
            <a:noFill/>
          </a:ln>
        </p:spPr>
      </p:pic>
      <p:sp>
        <p:nvSpPr>
          <p:cNvPr id="71" name="Google Shape;71;p2"/>
          <p:cNvSpPr txBox="1">
            <a:spLocks noGrp="1"/>
          </p:cNvSpPr>
          <p:nvPr>
            <p:ph type="body" idx="1"/>
          </p:nvPr>
        </p:nvSpPr>
        <p:spPr>
          <a:xfrm>
            <a:off x="239300" y="4653575"/>
            <a:ext cx="3063900" cy="627000"/>
          </a:xfrm>
          <a:prstGeom prst="rect">
            <a:avLst/>
          </a:prstGeom>
          <a:noFill/>
          <a:ln>
            <a:noFill/>
          </a:ln>
        </p:spPr>
        <p:txBody>
          <a:bodyPr spcFirstLastPara="1" wrap="square" lIns="91425" tIns="91425" rIns="91425" bIns="91425" anchor="t" anchorCtr="0">
            <a:normAutofit fontScale="77500" lnSpcReduction="20000"/>
          </a:bodyPr>
          <a:lstStyle/>
          <a:p>
            <a:pPr marL="0" lvl="0" indent="0" algn="l" rtl="0">
              <a:lnSpc>
                <a:spcPct val="115000"/>
              </a:lnSpc>
              <a:spcBef>
                <a:spcPts val="0"/>
              </a:spcBef>
              <a:spcAft>
                <a:spcPts val="1200"/>
              </a:spcAft>
              <a:buSzPts val="1800"/>
              <a:buNone/>
            </a:pPr>
            <a:r>
              <a:rPr lang="en-US" sz="1300" dirty="0">
                <a:latin typeface="Montserrat"/>
                <a:ea typeface="Montserrat"/>
                <a:cs typeface="Montserrat"/>
                <a:sym typeface="Montserrat"/>
              </a:rPr>
              <a:t>EDAP Western Group Conference 18/05/23</a:t>
            </a:r>
          </a:p>
        </p:txBody>
      </p:sp>
      <p:sp>
        <p:nvSpPr>
          <p:cNvPr id="2" name="Google Shape;69;p2">
            <a:extLst>
              <a:ext uri="{FF2B5EF4-FFF2-40B4-BE49-F238E27FC236}">
                <a16:creationId xmlns:a16="http://schemas.microsoft.com/office/drawing/2014/main" id="{256C3172-7606-D8CB-0079-9BE014705B7E}"/>
              </a:ext>
            </a:extLst>
          </p:cNvPr>
          <p:cNvSpPr txBox="1"/>
          <p:nvPr/>
        </p:nvSpPr>
        <p:spPr>
          <a:xfrm>
            <a:off x="432062" y="1477883"/>
            <a:ext cx="8030991" cy="2985402"/>
          </a:xfrm>
          <a:prstGeom prst="rect">
            <a:avLst/>
          </a:prstGeom>
          <a:noFill/>
          <a:ln>
            <a:noFill/>
          </a:ln>
        </p:spPr>
        <p:txBody>
          <a:bodyPr spcFirstLastPara="1" wrap="square" lIns="91425" tIns="91425" rIns="91425" bIns="91425" anchor="t" anchorCtr="0">
            <a:spAutoFit/>
          </a:bodyPr>
          <a:lstStyle/>
          <a:p>
            <a:pPr marL="285750" indent="-285750">
              <a:buFont typeface="Arial" panose="020B0604020202020204" pitchFamily="34" charset="0"/>
              <a:buChar char="•"/>
            </a:pPr>
            <a:r>
              <a:rPr lang="en-US" dirty="0"/>
              <a:t>In simple terms, it’s a paperless system where all project related data is stored electronically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Some companies have created their own using Access and Excel style databases but recent data shows the overwhelming majority of NSW certifiers use purpose built certification software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 the past local servers could provide storage but in the age of “working from home/anywhere” cloud based storage is becoming the new standard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latest technology allows teams to collaborate and access work without the need to be in the same office, or even the same state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Most importantly it allows an accurate history to be delivered throughout the life of a project as well as decades into the future</a:t>
            </a:r>
          </a:p>
        </p:txBody>
      </p:sp>
    </p:spTree>
    <p:extLst>
      <p:ext uri="{BB962C8B-B14F-4D97-AF65-F5344CB8AC3E}">
        <p14:creationId xmlns:p14="http://schemas.microsoft.com/office/powerpoint/2010/main" val="3881072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2"/>
          <p:cNvSpPr txBox="1">
            <a:spLocks noGrp="1"/>
          </p:cNvSpPr>
          <p:nvPr>
            <p:ph type="title"/>
          </p:nvPr>
        </p:nvSpPr>
        <p:spPr>
          <a:xfrm>
            <a:off x="424791" y="149750"/>
            <a:ext cx="8294418" cy="1484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ct val="111111"/>
              <a:buNone/>
            </a:pPr>
            <a:r>
              <a:rPr lang="en-AU" sz="2400" b="1" dirty="0"/>
              <a:t>What is a digital based solution and why should anyone use one?</a:t>
            </a:r>
            <a:endParaRPr sz="1800" dirty="0"/>
          </a:p>
        </p:txBody>
      </p:sp>
      <p:sp>
        <p:nvSpPr>
          <p:cNvPr id="67" name="Google Shape;67;p2"/>
          <p:cNvSpPr txBox="1"/>
          <p:nvPr/>
        </p:nvSpPr>
        <p:spPr>
          <a:xfrm>
            <a:off x="7158350" y="-1785475"/>
            <a:ext cx="4045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SemiBold"/>
              <a:ea typeface="Montserrat SemiBold"/>
              <a:cs typeface="Montserrat SemiBold"/>
              <a:sym typeface="Montserrat SemiBold"/>
            </a:endParaRPr>
          </a:p>
        </p:txBody>
      </p:sp>
      <p:pic>
        <p:nvPicPr>
          <p:cNvPr id="70" name="Google Shape;70;p2"/>
          <p:cNvPicPr preferRelativeResize="0"/>
          <p:nvPr/>
        </p:nvPicPr>
        <p:blipFill rotWithShape="1">
          <a:blip r:embed="rId3">
            <a:alphaModFix/>
          </a:blip>
          <a:srcRect/>
          <a:stretch/>
        </p:blipFill>
        <p:spPr>
          <a:xfrm>
            <a:off x="8035725" y="4653575"/>
            <a:ext cx="854656" cy="489925"/>
          </a:xfrm>
          <a:prstGeom prst="rect">
            <a:avLst/>
          </a:prstGeom>
          <a:noFill/>
          <a:ln>
            <a:noFill/>
          </a:ln>
        </p:spPr>
      </p:pic>
      <p:sp>
        <p:nvSpPr>
          <p:cNvPr id="71" name="Google Shape;71;p2"/>
          <p:cNvSpPr txBox="1">
            <a:spLocks noGrp="1"/>
          </p:cNvSpPr>
          <p:nvPr>
            <p:ph type="body" idx="1"/>
          </p:nvPr>
        </p:nvSpPr>
        <p:spPr>
          <a:xfrm>
            <a:off x="239300" y="4653575"/>
            <a:ext cx="3063900" cy="627000"/>
          </a:xfrm>
          <a:prstGeom prst="rect">
            <a:avLst/>
          </a:prstGeom>
          <a:noFill/>
          <a:ln>
            <a:noFill/>
          </a:ln>
        </p:spPr>
        <p:txBody>
          <a:bodyPr spcFirstLastPara="1" wrap="square" lIns="91425" tIns="91425" rIns="91425" bIns="91425" anchor="t" anchorCtr="0">
            <a:normAutofit fontScale="77500" lnSpcReduction="20000"/>
          </a:bodyPr>
          <a:lstStyle/>
          <a:p>
            <a:pPr marL="0" lvl="0" indent="0" algn="l" rtl="0">
              <a:lnSpc>
                <a:spcPct val="115000"/>
              </a:lnSpc>
              <a:spcBef>
                <a:spcPts val="0"/>
              </a:spcBef>
              <a:spcAft>
                <a:spcPts val="1200"/>
              </a:spcAft>
              <a:buSzPts val="1800"/>
              <a:buNone/>
            </a:pPr>
            <a:r>
              <a:rPr lang="en-US" sz="1300" dirty="0">
                <a:latin typeface="Montserrat"/>
                <a:ea typeface="Montserrat"/>
                <a:cs typeface="Montserrat"/>
                <a:sym typeface="Montserrat"/>
              </a:rPr>
              <a:t>EDAP Western Group Conference 18/05/23</a:t>
            </a:r>
          </a:p>
        </p:txBody>
      </p:sp>
      <p:sp>
        <p:nvSpPr>
          <p:cNvPr id="2" name="Google Shape;69;p2">
            <a:extLst>
              <a:ext uri="{FF2B5EF4-FFF2-40B4-BE49-F238E27FC236}">
                <a16:creationId xmlns:a16="http://schemas.microsoft.com/office/drawing/2014/main" id="{256C3172-7606-D8CB-0079-9BE014705B7E}"/>
              </a:ext>
            </a:extLst>
          </p:cNvPr>
          <p:cNvSpPr txBox="1"/>
          <p:nvPr/>
        </p:nvSpPr>
        <p:spPr>
          <a:xfrm>
            <a:off x="432062" y="1666565"/>
            <a:ext cx="8030991" cy="1477297"/>
          </a:xfrm>
          <a:prstGeom prst="rect">
            <a:avLst/>
          </a:prstGeom>
          <a:noFill/>
          <a:ln>
            <a:noFill/>
          </a:ln>
        </p:spPr>
        <p:txBody>
          <a:bodyPr spcFirstLastPara="1" wrap="square" lIns="91425" tIns="91425" rIns="91425" bIns="91425" anchor="t" anchorCtr="0">
            <a:spAutoFit/>
          </a:bodyPr>
          <a:lstStyle/>
          <a:p>
            <a:pPr marL="285750" indent="-285750">
              <a:buFont typeface="Arial" panose="020B0604020202020204" pitchFamily="34" charset="0"/>
              <a:buChar char="•"/>
            </a:pPr>
            <a:r>
              <a:rPr lang="en-US" dirty="0"/>
              <a:t>One of the biggest issues certifiers face is liability, both while accredited and the years to follow. How do they retain all this information and access it when required?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Two major areas of risk are the decision to issue an approval and the overall result of each mandatory critical stage inspection. These are the two areas I’ll be focusing on today</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746299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2"/>
          <p:cNvSpPr txBox="1">
            <a:spLocks noGrp="1"/>
          </p:cNvSpPr>
          <p:nvPr>
            <p:ph type="title"/>
          </p:nvPr>
        </p:nvSpPr>
        <p:spPr>
          <a:xfrm>
            <a:off x="424791" y="149750"/>
            <a:ext cx="8294418" cy="1484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ct val="111111"/>
              <a:buNone/>
            </a:pPr>
            <a:r>
              <a:rPr lang="en-US" sz="2400" b="1" dirty="0"/>
              <a:t>Approvals: How to show your reasons</a:t>
            </a:r>
            <a:endParaRPr lang="en-US" sz="1800" dirty="0"/>
          </a:p>
        </p:txBody>
      </p:sp>
      <p:sp>
        <p:nvSpPr>
          <p:cNvPr id="67" name="Google Shape;67;p2"/>
          <p:cNvSpPr txBox="1"/>
          <p:nvPr/>
        </p:nvSpPr>
        <p:spPr>
          <a:xfrm>
            <a:off x="7158350" y="-1785475"/>
            <a:ext cx="4045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SemiBold"/>
              <a:ea typeface="Montserrat SemiBold"/>
              <a:cs typeface="Montserrat SemiBold"/>
              <a:sym typeface="Montserrat SemiBold"/>
            </a:endParaRPr>
          </a:p>
        </p:txBody>
      </p:sp>
      <p:pic>
        <p:nvPicPr>
          <p:cNvPr id="70" name="Google Shape;70;p2"/>
          <p:cNvPicPr preferRelativeResize="0"/>
          <p:nvPr/>
        </p:nvPicPr>
        <p:blipFill rotWithShape="1">
          <a:blip r:embed="rId3">
            <a:alphaModFix/>
          </a:blip>
          <a:srcRect/>
          <a:stretch/>
        </p:blipFill>
        <p:spPr>
          <a:xfrm>
            <a:off x="8035725" y="4653575"/>
            <a:ext cx="854656" cy="489925"/>
          </a:xfrm>
          <a:prstGeom prst="rect">
            <a:avLst/>
          </a:prstGeom>
          <a:noFill/>
          <a:ln>
            <a:noFill/>
          </a:ln>
        </p:spPr>
      </p:pic>
      <p:sp>
        <p:nvSpPr>
          <p:cNvPr id="71" name="Google Shape;71;p2"/>
          <p:cNvSpPr txBox="1">
            <a:spLocks noGrp="1"/>
          </p:cNvSpPr>
          <p:nvPr>
            <p:ph type="body" idx="1"/>
          </p:nvPr>
        </p:nvSpPr>
        <p:spPr>
          <a:xfrm>
            <a:off x="239300" y="4653575"/>
            <a:ext cx="3063900" cy="627000"/>
          </a:xfrm>
          <a:prstGeom prst="rect">
            <a:avLst/>
          </a:prstGeom>
          <a:noFill/>
          <a:ln>
            <a:noFill/>
          </a:ln>
        </p:spPr>
        <p:txBody>
          <a:bodyPr spcFirstLastPara="1" wrap="square" lIns="91425" tIns="91425" rIns="91425" bIns="91425" anchor="t" anchorCtr="0">
            <a:normAutofit fontScale="77500" lnSpcReduction="20000"/>
          </a:bodyPr>
          <a:lstStyle/>
          <a:p>
            <a:pPr marL="0" lvl="0" indent="0" algn="l" rtl="0">
              <a:lnSpc>
                <a:spcPct val="115000"/>
              </a:lnSpc>
              <a:spcBef>
                <a:spcPts val="0"/>
              </a:spcBef>
              <a:spcAft>
                <a:spcPts val="1200"/>
              </a:spcAft>
              <a:buSzPts val="1800"/>
              <a:buNone/>
            </a:pPr>
            <a:r>
              <a:rPr lang="en-US" sz="1300" dirty="0">
                <a:latin typeface="Montserrat"/>
                <a:ea typeface="Montserrat"/>
                <a:cs typeface="Montserrat"/>
                <a:sym typeface="Montserrat"/>
              </a:rPr>
              <a:t>EDAP Western Group Conference 18/05/23</a:t>
            </a:r>
          </a:p>
        </p:txBody>
      </p:sp>
      <p:sp>
        <p:nvSpPr>
          <p:cNvPr id="2" name="Google Shape;69;p2">
            <a:extLst>
              <a:ext uri="{FF2B5EF4-FFF2-40B4-BE49-F238E27FC236}">
                <a16:creationId xmlns:a16="http://schemas.microsoft.com/office/drawing/2014/main" id="{256C3172-7606-D8CB-0079-9BE014705B7E}"/>
              </a:ext>
            </a:extLst>
          </p:cNvPr>
          <p:cNvSpPr txBox="1"/>
          <p:nvPr/>
        </p:nvSpPr>
        <p:spPr>
          <a:xfrm>
            <a:off x="432062" y="1666565"/>
            <a:ext cx="8030991" cy="2339072"/>
          </a:xfrm>
          <a:prstGeom prst="rect">
            <a:avLst/>
          </a:prstGeom>
          <a:noFill/>
          <a:ln>
            <a:noFill/>
          </a:ln>
        </p:spPr>
        <p:txBody>
          <a:bodyPr spcFirstLastPara="1" wrap="square" lIns="91425" tIns="91425" rIns="91425" bIns="91425" anchor="t" anchorCtr="0">
            <a:spAutoFit/>
          </a:bodyPr>
          <a:lstStyle/>
          <a:p>
            <a:pPr marL="285750" indent="-285750">
              <a:buFont typeface="Arial" panose="020B0604020202020204" pitchFamily="34" charset="0"/>
              <a:buChar char="•"/>
            </a:pPr>
            <a:r>
              <a:rPr lang="en-US" dirty="0"/>
              <a:t>In the vast majority of approvals issued everything goes as planned. However in the case it doesn’t how can you provide a clear explanation of why and how you provided your CC, CDC or OC?</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If a certifier is audited, being on the front foot to provide dates, revisions and comments/notes made along the way within the usually fairly tight timeframes can be the key to avoiding any penalties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Reports, whether statutory or not, will need to be provided. Having the information is great but it needs to be delivered in an easily read format </a:t>
            </a:r>
          </a:p>
        </p:txBody>
      </p:sp>
    </p:spTree>
    <p:extLst>
      <p:ext uri="{BB962C8B-B14F-4D97-AF65-F5344CB8AC3E}">
        <p14:creationId xmlns:p14="http://schemas.microsoft.com/office/powerpoint/2010/main" val="965307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4"/>
          <p:cNvPicPr preferRelativeResize="0"/>
          <p:nvPr/>
        </p:nvPicPr>
        <p:blipFill rotWithShape="1">
          <a:blip r:embed="rId3">
            <a:alphaModFix/>
          </a:blip>
          <a:srcRect l="230" t="14784" r="-230" b="24347"/>
          <a:stretch/>
        </p:blipFill>
        <p:spPr>
          <a:xfrm>
            <a:off x="0" y="-9075"/>
            <a:ext cx="9187150" cy="1176625"/>
          </a:xfrm>
          <a:prstGeom prst="rect">
            <a:avLst/>
          </a:prstGeom>
          <a:noFill/>
          <a:ln>
            <a:noFill/>
          </a:ln>
        </p:spPr>
      </p:pic>
      <p:sp>
        <p:nvSpPr>
          <p:cNvPr id="88" name="Google Shape;88;p4"/>
          <p:cNvSpPr txBox="1">
            <a:spLocks noGrp="1"/>
          </p:cNvSpPr>
          <p:nvPr>
            <p:ph type="body" idx="1"/>
          </p:nvPr>
        </p:nvSpPr>
        <p:spPr>
          <a:xfrm>
            <a:off x="239300" y="4653575"/>
            <a:ext cx="3063900" cy="627000"/>
          </a:xfrm>
          <a:prstGeom prst="rect">
            <a:avLst/>
          </a:prstGeom>
          <a:noFill/>
          <a:ln>
            <a:noFill/>
          </a:ln>
        </p:spPr>
        <p:txBody>
          <a:bodyPr spcFirstLastPara="1" wrap="square" lIns="91425" tIns="91425" rIns="91425" bIns="91425" anchor="t" anchorCtr="0">
            <a:normAutofit fontScale="77500" lnSpcReduction="20000"/>
          </a:bodyPr>
          <a:lstStyle/>
          <a:p>
            <a:pPr marL="0" lvl="0" indent="0" algn="l" rtl="0">
              <a:lnSpc>
                <a:spcPct val="115000"/>
              </a:lnSpc>
              <a:spcBef>
                <a:spcPts val="0"/>
              </a:spcBef>
              <a:spcAft>
                <a:spcPts val="1200"/>
              </a:spcAft>
              <a:buSzPts val="1800"/>
              <a:buNone/>
            </a:pPr>
            <a:r>
              <a:rPr lang="en-US" sz="1300" dirty="0">
                <a:latin typeface="Montserrat"/>
                <a:ea typeface="Montserrat"/>
                <a:cs typeface="Montserrat"/>
                <a:sym typeface="Montserrat"/>
              </a:rPr>
              <a:t>EDAP Western Group Conference 18/05/23</a:t>
            </a:r>
          </a:p>
        </p:txBody>
      </p:sp>
      <p:pic>
        <p:nvPicPr>
          <p:cNvPr id="89" name="Google Shape;89;p4"/>
          <p:cNvPicPr preferRelativeResize="0"/>
          <p:nvPr/>
        </p:nvPicPr>
        <p:blipFill rotWithShape="1">
          <a:blip r:embed="rId4">
            <a:alphaModFix/>
          </a:blip>
          <a:srcRect/>
          <a:stretch/>
        </p:blipFill>
        <p:spPr>
          <a:xfrm>
            <a:off x="8035725" y="4653575"/>
            <a:ext cx="854656" cy="489925"/>
          </a:xfrm>
          <a:prstGeom prst="rect">
            <a:avLst/>
          </a:prstGeom>
          <a:noFill/>
          <a:ln>
            <a:noFill/>
          </a:ln>
        </p:spPr>
      </p:pic>
      <p:sp>
        <p:nvSpPr>
          <p:cNvPr id="6" name="Google Shape;66;p2">
            <a:extLst>
              <a:ext uri="{FF2B5EF4-FFF2-40B4-BE49-F238E27FC236}">
                <a16:creationId xmlns:a16="http://schemas.microsoft.com/office/drawing/2014/main" id="{B20AE95A-B98D-F636-4FF8-03B734C4B5BF}"/>
              </a:ext>
            </a:extLst>
          </p:cNvPr>
          <p:cNvSpPr txBox="1">
            <a:spLocks noGrp="1"/>
          </p:cNvSpPr>
          <p:nvPr>
            <p:ph type="title"/>
          </p:nvPr>
        </p:nvSpPr>
        <p:spPr>
          <a:xfrm>
            <a:off x="424791" y="-162963"/>
            <a:ext cx="8294418" cy="1484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ct val="111111"/>
              <a:buNone/>
            </a:pPr>
            <a:r>
              <a:rPr lang="en-US" sz="3200" dirty="0">
                <a:solidFill>
                  <a:schemeClr val="bg1"/>
                </a:solidFill>
              </a:rPr>
              <a:t>Using an online checklist</a:t>
            </a:r>
            <a:endParaRPr lang="en-US" sz="2400" dirty="0">
              <a:solidFill>
                <a:schemeClr val="bg1"/>
              </a:solidFill>
            </a:endParaRPr>
          </a:p>
        </p:txBody>
      </p:sp>
      <p:pic>
        <p:nvPicPr>
          <p:cNvPr id="7" name="Content Placeholder 4">
            <a:extLst>
              <a:ext uri="{FF2B5EF4-FFF2-40B4-BE49-F238E27FC236}">
                <a16:creationId xmlns:a16="http://schemas.microsoft.com/office/drawing/2014/main" id="{6EFA8777-E793-5B78-00F8-96F95CA263BE}"/>
              </a:ext>
            </a:extLst>
          </p:cNvPr>
          <p:cNvPicPr>
            <a:picLocks noGrp="1" noChangeAspect="1"/>
          </p:cNvPicPr>
          <p:nvPr/>
        </p:nvPicPr>
        <p:blipFill>
          <a:blip r:embed="rId5"/>
          <a:stretch>
            <a:fillRect/>
          </a:stretch>
        </p:blipFill>
        <p:spPr>
          <a:xfrm>
            <a:off x="866191" y="1449805"/>
            <a:ext cx="7008408" cy="1998084"/>
          </a:xfrm>
          <a:prstGeom prst="rect">
            <a:avLst/>
          </a:prstGeom>
          <a:effectLst>
            <a:outerShdw blurRad="50800" dist="38100" dir="2700000" algn="tl" rotWithShape="0">
              <a:prstClr val="black">
                <a:alpha val="40000"/>
              </a:prstClr>
            </a:outerShdw>
          </a:effectLst>
        </p:spPr>
      </p:pic>
      <p:sp>
        <p:nvSpPr>
          <p:cNvPr id="8" name="Google Shape;69;p2">
            <a:extLst>
              <a:ext uri="{FF2B5EF4-FFF2-40B4-BE49-F238E27FC236}">
                <a16:creationId xmlns:a16="http://schemas.microsoft.com/office/drawing/2014/main" id="{0923AD15-E48E-ABE6-23FD-6C76554AC2E4}"/>
              </a:ext>
            </a:extLst>
          </p:cNvPr>
          <p:cNvSpPr txBox="1"/>
          <p:nvPr/>
        </p:nvSpPr>
        <p:spPr>
          <a:xfrm>
            <a:off x="617553" y="3576257"/>
            <a:ext cx="8287147" cy="1261854"/>
          </a:xfrm>
          <a:prstGeom prst="rect">
            <a:avLst/>
          </a:prstGeom>
          <a:noFill/>
          <a:ln>
            <a:noFill/>
          </a:ln>
        </p:spPr>
        <p:txBody>
          <a:bodyPr spcFirstLastPara="1" wrap="square" lIns="91425" tIns="91425" rIns="91425" bIns="91425" anchor="t" anchorCtr="0">
            <a:spAutoFit/>
          </a:bodyPr>
          <a:lstStyle/>
          <a:p>
            <a:pPr marL="285750" indent="-285750">
              <a:buFont typeface="Arial" panose="020B0604020202020204" pitchFamily="34" charset="0"/>
              <a:buChar char="•"/>
            </a:pPr>
            <a:r>
              <a:rPr lang="en-US" sz="1400" dirty="0">
                <a:solidFill>
                  <a:schemeClr val="tx1"/>
                </a:solidFill>
              </a:rPr>
              <a:t>Rather than sending a static document from an email back and forth that needs to be manually edited using an online checklist allows real time updates</a:t>
            </a: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400" dirty="0">
                <a:solidFill>
                  <a:schemeClr val="tx1"/>
                </a:solidFill>
              </a:rPr>
              <a:t>If you have multiple revisions that history is stored, received dates are recorded</a:t>
            </a:r>
          </a:p>
          <a:p>
            <a:pPr marL="285750" indent="-285750">
              <a:buFont typeface="Arial" panose="020B0604020202020204" pitchFamily="34" charset="0"/>
              <a:buChar char="•"/>
            </a:pPr>
            <a:endParaRPr lang="en-US" sz="1400"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4"/>
          <p:cNvPicPr preferRelativeResize="0"/>
          <p:nvPr/>
        </p:nvPicPr>
        <p:blipFill rotWithShape="1">
          <a:blip r:embed="rId3">
            <a:alphaModFix/>
          </a:blip>
          <a:srcRect l="230" t="14784" r="-230" b="24347"/>
          <a:stretch/>
        </p:blipFill>
        <p:spPr>
          <a:xfrm>
            <a:off x="0" y="-9075"/>
            <a:ext cx="9187150" cy="1176625"/>
          </a:xfrm>
          <a:prstGeom prst="rect">
            <a:avLst/>
          </a:prstGeom>
          <a:noFill/>
          <a:ln>
            <a:noFill/>
          </a:ln>
        </p:spPr>
      </p:pic>
      <p:sp>
        <p:nvSpPr>
          <p:cNvPr id="88" name="Google Shape;88;p4"/>
          <p:cNvSpPr txBox="1">
            <a:spLocks noGrp="1"/>
          </p:cNvSpPr>
          <p:nvPr>
            <p:ph type="body" idx="1"/>
          </p:nvPr>
        </p:nvSpPr>
        <p:spPr>
          <a:xfrm>
            <a:off x="239300" y="4653575"/>
            <a:ext cx="3063900" cy="627000"/>
          </a:xfrm>
          <a:prstGeom prst="rect">
            <a:avLst/>
          </a:prstGeom>
          <a:noFill/>
          <a:ln>
            <a:noFill/>
          </a:ln>
        </p:spPr>
        <p:txBody>
          <a:bodyPr spcFirstLastPara="1" wrap="square" lIns="91425" tIns="91425" rIns="91425" bIns="91425" anchor="t" anchorCtr="0">
            <a:normAutofit fontScale="77500" lnSpcReduction="20000"/>
          </a:bodyPr>
          <a:lstStyle/>
          <a:p>
            <a:pPr marL="0" lvl="0" indent="0" algn="l" rtl="0">
              <a:lnSpc>
                <a:spcPct val="115000"/>
              </a:lnSpc>
              <a:spcBef>
                <a:spcPts val="0"/>
              </a:spcBef>
              <a:spcAft>
                <a:spcPts val="1200"/>
              </a:spcAft>
              <a:buSzPts val="1800"/>
              <a:buNone/>
            </a:pPr>
            <a:r>
              <a:rPr lang="en-US" sz="1300" dirty="0">
                <a:latin typeface="Montserrat"/>
                <a:ea typeface="Montserrat"/>
                <a:cs typeface="Montserrat"/>
                <a:sym typeface="Montserrat"/>
              </a:rPr>
              <a:t>EDAP Western Group Conference 18/05/23</a:t>
            </a:r>
          </a:p>
        </p:txBody>
      </p:sp>
      <p:pic>
        <p:nvPicPr>
          <p:cNvPr id="89" name="Google Shape;89;p4"/>
          <p:cNvPicPr preferRelativeResize="0"/>
          <p:nvPr/>
        </p:nvPicPr>
        <p:blipFill rotWithShape="1">
          <a:blip r:embed="rId4">
            <a:alphaModFix/>
          </a:blip>
          <a:srcRect/>
          <a:stretch/>
        </p:blipFill>
        <p:spPr>
          <a:xfrm>
            <a:off x="8035725" y="4653575"/>
            <a:ext cx="854656" cy="489925"/>
          </a:xfrm>
          <a:prstGeom prst="rect">
            <a:avLst/>
          </a:prstGeom>
          <a:noFill/>
          <a:ln>
            <a:noFill/>
          </a:ln>
        </p:spPr>
      </p:pic>
      <p:sp>
        <p:nvSpPr>
          <p:cNvPr id="6" name="Google Shape;66;p2">
            <a:extLst>
              <a:ext uri="{FF2B5EF4-FFF2-40B4-BE49-F238E27FC236}">
                <a16:creationId xmlns:a16="http://schemas.microsoft.com/office/drawing/2014/main" id="{B20AE95A-B98D-F636-4FF8-03B734C4B5BF}"/>
              </a:ext>
            </a:extLst>
          </p:cNvPr>
          <p:cNvSpPr txBox="1">
            <a:spLocks noGrp="1"/>
          </p:cNvSpPr>
          <p:nvPr>
            <p:ph type="title"/>
          </p:nvPr>
        </p:nvSpPr>
        <p:spPr>
          <a:xfrm>
            <a:off x="424791" y="-162963"/>
            <a:ext cx="8294418" cy="1484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ct val="111111"/>
              <a:buNone/>
            </a:pPr>
            <a:r>
              <a:rPr lang="en-US" sz="3200" dirty="0">
                <a:solidFill>
                  <a:schemeClr val="bg1"/>
                </a:solidFill>
              </a:rPr>
              <a:t>Using an online checklist</a:t>
            </a:r>
            <a:endParaRPr lang="en-US" sz="2400" dirty="0">
              <a:solidFill>
                <a:schemeClr val="bg1"/>
              </a:solidFill>
            </a:endParaRPr>
          </a:p>
        </p:txBody>
      </p:sp>
      <p:sp>
        <p:nvSpPr>
          <p:cNvPr id="8" name="Google Shape;69;p2">
            <a:extLst>
              <a:ext uri="{FF2B5EF4-FFF2-40B4-BE49-F238E27FC236}">
                <a16:creationId xmlns:a16="http://schemas.microsoft.com/office/drawing/2014/main" id="{0923AD15-E48E-ABE6-23FD-6C76554AC2E4}"/>
              </a:ext>
            </a:extLst>
          </p:cNvPr>
          <p:cNvSpPr txBox="1"/>
          <p:nvPr/>
        </p:nvSpPr>
        <p:spPr>
          <a:xfrm>
            <a:off x="603234" y="1812003"/>
            <a:ext cx="8024399" cy="2123628"/>
          </a:xfrm>
          <a:prstGeom prst="rect">
            <a:avLst/>
          </a:prstGeom>
          <a:noFill/>
          <a:ln>
            <a:noFill/>
          </a:ln>
        </p:spPr>
        <p:txBody>
          <a:bodyPr spcFirstLastPara="1" wrap="square" lIns="91425" tIns="91425" rIns="91425" bIns="91425" anchor="t" anchorCtr="0">
            <a:spAutoFit/>
          </a:bodyPr>
          <a:lstStyle/>
          <a:p>
            <a:pPr marL="285750" indent="-285750">
              <a:buFont typeface="Arial" panose="020B0604020202020204" pitchFamily="34" charset="0"/>
              <a:buChar char="•"/>
            </a:pPr>
            <a:r>
              <a:rPr lang="en-AU" dirty="0">
                <a:solidFill>
                  <a:schemeClr val="tx1"/>
                </a:solidFill>
              </a:rPr>
              <a:t>Most systems will allow checklist items to be filtered. For example by the LGA or the building classification</a:t>
            </a:r>
          </a:p>
          <a:p>
            <a:pPr marL="285750" indent="-285750">
              <a:buFont typeface="Arial" panose="020B0604020202020204" pitchFamily="34" charset="0"/>
              <a:buChar char="•"/>
            </a:pPr>
            <a:endParaRPr lang="en-AU" dirty="0">
              <a:solidFill>
                <a:schemeClr val="tx1"/>
              </a:solidFill>
            </a:endParaRPr>
          </a:p>
          <a:p>
            <a:pPr marL="285750" indent="-285750">
              <a:buFont typeface="Arial" panose="020B0604020202020204" pitchFamily="34" charset="0"/>
              <a:buChar char="•"/>
            </a:pPr>
            <a:r>
              <a:rPr lang="en-AU" dirty="0">
                <a:solidFill>
                  <a:schemeClr val="tx1"/>
                </a:solidFill>
              </a:rPr>
              <a:t>Most importantly the data is actual data, not text in an email or on a word document  </a:t>
            </a:r>
          </a:p>
          <a:p>
            <a:pPr marL="285750" indent="-285750">
              <a:buFont typeface="Arial" panose="020B0604020202020204" pitchFamily="34" charset="0"/>
              <a:buChar char="•"/>
            </a:pPr>
            <a:endParaRPr lang="en-AU" dirty="0">
              <a:solidFill>
                <a:schemeClr val="tx1"/>
              </a:solidFill>
            </a:endParaRPr>
          </a:p>
          <a:p>
            <a:pPr marL="285750" indent="-285750">
              <a:buFont typeface="Arial" panose="020B0604020202020204" pitchFamily="34" charset="0"/>
              <a:buChar char="•"/>
            </a:pPr>
            <a:r>
              <a:rPr lang="en-AU" dirty="0">
                <a:solidFill>
                  <a:schemeClr val="tx1"/>
                </a:solidFill>
              </a:rPr>
              <a:t>All the comments you’ve made along the way are recorded that can outline the justification and reasoning for your decision</a:t>
            </a:r>
          </a:p>
          <a:p>
            <a:pPr marL="285750" indent="-285750">
              <a:buFont typeface="Arial" panose="020B0604020202020204" pitchFamily="34" charset="0"/>
              <a:buChar char="•"/>
            </a:pPr>
            <a:endParaRPr lang="en-AU" dirty="0">
              <a:solidFill>
                <a:schemeClr val="tx1"/>
              </a:solidFill>
            </a:endParaRPr>
          </a:p>
          <a:p>
            <a:pPr marL="285750" indent="-285750">
              <a:buFont typeface="Arial" panose="020B0604020202020204" pitchFamily="34" charset="0"/>
              <a:buChar char="•"/>
            </a:pPr>
            <a:endParaRPr lang="en-AU" dirty="0">
              <a:solidFill>
                <a:schemeClr val="tx1"/>
              </a:solidFill>
            </a:endParaRPr>
          </a:p>
        </p:txBody>
      </p:sp>
    </p:spTree>
    <p:extLst>
      <p:ext uri="{BB962C8B-B14F-4D97-AF65-F5344CB8AC3E}">
        <p14:creationId xmlns:p14="http://schemas.microsoft.com/office/powerpoint/2010/main" val="762048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4"/>
          <p:cNvPicPr preferRelativeResize="0"/>
          <p:nvPr/>
        </p:nvPicPr>
        <p:blipFill rotWithShape="1">
          <a:blip r:embed="rId3">
            <a:alphaModFix/>
          </a:blip>
          <a:srcRect l="230" t="14784" r="-230" b="24347"/>
          <a:stretch/>
        </p:blipFill>
        <p:spPr>
          <a:xfrm>
            <a:off x="0" y="-9075"/>
            <a:ext cx="9187150" cy="1176625"/>
          </a:xfrm>
          <a:prstGeom prst="rect">
            <a:avLst/>
          </a:prstGeom>
          <a:noFill/>
          <a:ln>
            <a:noFill/>
          </a:ln>
        </p:spPr>
      </p:pic>
      <p:sp>
        <p:nvSpPr>
          <p:cNvPr id="88" name="Google Shape;88;p4"/>
          <p:cNvSpPr txBox="1">
            <a:spLocks noGrp="1"/>
          </p:cNvSpPr>
          <p:nvPr>
            <p:ph type="body" idx="1"/>
          </p:nvPr>
        </p:nvSpPr>
        <p:spPr>
          <a:xfrm>
            <a:off x="239300" y="4653575"/>
            <a:ext cx="3063900" cy="627000"/>
          </a:xfrm>
          <a:prstGeom prst="rect">
            <a:avLst/>
          </a:prstGeom>
          <a:noFill/>
          <a:ln>
            <a:noFill/>
          </a:ln>
        </p:spPr>
        <p:txBody>
          <a:bodyPr spcFirstLastPara="1" wrap="square" lIns="91425" tIns="91425" rIns="91425" bIns="91425" anchor="t" anchorCtr="0">
            <a:normAutofit fontScale="77500" lnSpcReduction="20000"/>
          </a:bodyPr>
          <a:lstStyle/>
          <a:p>
            <a:pPr marL="0" lvl="0" indent="0" algn="l" rtl="0">
              <a:lnSpc>
                <a:spcPct val="115000"/>
              </a:lnSpc>
              <a:spcBef>
                <a:spcPts val="0"/>
              </a:spcBef>
              <a:spcAft>
                <a:spcPts val="1200"/>
              </a:spcAft>
              <a:buSzPts val="1800"/>
              <a:buNone/>
            </a:pPr>
            <a:r>
              <a:rPr lang="en-US" sz="1300" dirty="0">
                <a:latin typeface="Montserrat"/>
                <a:ea typeface="Montserrat"/>
                <a:cs typeface="Montserrat"/>
                <a:sym typeface="Montserrat"/>
              </a:rPr>
              <a:t>EDAP Western Group Conference 18/05/23</a:t>
            </a:r>
          </a:p>
        </p:txBody>
      </p:sp>
      <p:pic>
        <p:nvPicPr>
          <p:cNvPr id="89" name="Google Shape;89;p4"/>
          <p:cNvPicPr preferRelativeResize="0"/>
          <p:nvPr/>
        </p:nvPicPr>
        <p:blipFill rotWithShape="1">
          <a:blip r:embed="rId4">
            <a:alphaModFix/>
          </a:blip>
          <a:srcRect/>
          <a:stretch/>
        </p:blipFill>
        <p:spPr>
          <a:xfrm>
            <a:off x="8035725" y="4653575"/>
            <a:ext cx="854656" cy="489925"/>
          </a:xfrm>
          <a:prstGeom prst="rect">
            <a:avLst/>
          </a:prstGeom>
          <a:noFill/>
          <a:ln>
            <a:noFill/>
          </a:ln>
        </p:spPr>
      </p:pic>
      <p:sp>
        <p:nvSpPr>
          <p:cNvPr id="6" name="Google Shape;66;p2">
            <a:extLst>
              <a:ext uri="{FF2B5EF4-FFF2-40B4-BE49-F238E27FC236}">
                <a16:creationId xmlns:a16="http://schemas.microsoft.com/office/drawing/2014/main" id="{B20AE95A-B98D-F636-4FF8-03B734C4B5BF}"/>
              </a:ext>
            </a:extLst>
          </p:cNvPr>
          <p:cNvSpPr txBox="1">
            <a:spLocks noGrp="1"/>
          </p:cNvSpPr>
          <p:nvPr>
            <p:ph type="title"/>
          </p:nvPr>
        </p:nvSpPr>
        <p:spPr>
          <a:xfrm>
            <a:off x="424791" y="-162963"/>
            <a:ext cx="8294418" cy="1484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ct val="111111"/>
              <a:buNone/>
            </a:pPr>
            <a:r>
              <a:rPr lang="en-US" sz="3200" dirty="0">
                <a:solidFill>
                  <a:schemeClr val="bg1"/>
                </a:solidFill>
              </a:rPr>
              <a:t>Using an online checklist</a:t>
            </a:r>
            <a:endParaRPr lang="en-US" sz="2400" dirty="0">
              <a:solidFill>
                <a:schemeClr val="bg1"/>
              </a:solidFill>
            </a:endParaRPr>
          </a:p>
        </p:txBody>
      </p:sp>
      <p:pic>
        <p:nvPicPr>
          <p:cNvPr id="2" name="Content Placeholder 4">
            <a:extLst>
              <a:ext uri="{FF2B5EF4-FFF2-40B4-BE49-F238E27FC236}">
                <a16:creationId xmlns:a16="http://schemas.microsoft.com/office/drawing/2014/main" id="{F011437B-C2A9-7926-95A8-632CD37F646C}"/>
              </a:ext>
            </a:extLst>
          </p:cNvPr>
          <p:cNvPicPr>
            <a:picLocks noGrp="1" noChangeAspect="1"/>
          </p:cNvPicPr>
          <p:nvPr/>
        </p:nvPicPr>
        <p:blipFill>
          <a:blip r:embed="rId5"/>
          <a:stretch>
            <a:fillRect/>
          </a:stretch>
        </p:blipFill>
        <p:spPr>
          <a:xfrm>
            <a:off x="3827679" y="1475325"/>
            <a:ext cx="5062702" cy="2826899"/>
          </a:xfrm>
          <a:prstGeom prst="rect">
            <a:avLst/>
          </a:prstGeom>
          <a:effectLst>
            <a:outerShdw blurRad="50800" dist="38100" dir="2700000" algn="tl" rotWithShape="0">
              <a:prstClr val="black">
                <a:alpha val="40000"/>
              </a:prstClr>
            </a:outerShdw>
          </a:effectLst>
        </p:spPr>
      </p:pic>
      <p:sp>
        <p:nvSpPr>
          <p:cNvPr id="3" name="Google Shape;69;p2">
            <a:extLst>
              <a:ext uri="{FF2B5EF4-FFF2-40B4-BE49-F238E27FC236}">
                <a16:creationId xmlns:a16="http://schemas.microsoft.com/office/drawing/2014/main" id="{C40E831D-ABFC-B419-6C16-13EC6CAA575E}"/>
              </a:ext>
            </a:extLst>
          </p:cNvPr>
          <p:cNvSpPr txBox="1"/>
          <p:nvPr/>
        </p:nvSpPr>
        <p:spPr>
          <a:xfrm>
            <a:off x="351322" y="1475325"/>
            <a:ext cx="3476357" cy="830966"/>
          </a:xfrm>
          <a:prstGeom prst="rect">
            <a:avLst/>
          </a:prstGeom>
          <a:noFill/>
          <a:ln>
            <a:noFill/>
          </a:ln>
        </p:spPr>
        <p:txBody>
          <a:bodyPr spcFirstLastPara="1" wrap="square" lIns="91425" tIns="91425" rIns="91425" bIns="91425" anchor="t" anchorCtr="0">
            <a:spAutoFit/>
          </a:bodyPr>
          <a:lstStyle/>
          <a:p>
            <a:r>
              <a:rPr lang="en-AU" sz="1400" dirty="0">
                <a:solidFill>
                  <a:schemeClr val="tx1"/>
                </a:solidFill>
              </a:rPr>
              <a:t>By having raw data we can accurately send initial request for information documents and follow ups </a:t>
            </a:r>
          </a:p>
        </p:txBody>
      </p:sp>
    </p:spTree>
    <p:extLst>
      <p:ext uri="{BB962C8B-B14F-4D97-AF65-F5344CB8AC3E}">
        <p14:creationId xmlns:p14="http://schemas.microsoft.com/office/powerpoint/2010/main" val="1053532439"/>
      </p:ext>
    </p:extLst>
  </p:cSld>
  <p:clrMapOvr>
    <a:masterClrMapping/>
  </p:clrMapOvr>
</p:sld>
</file>

<file path=ppt/theme/theme1.xml><?xml version="1.0" encoding="utf-8"?>
<a:theme xmlns:a="http://schemas.openxmlformats.org/drawingml/2006/main" name="Simple Light">
  <a:themeElements>
    <a:clrScheme name="Simple Light">
      <a:dk1>
        <a:srgbClr val="002E4E"/>
      </a:dk1>
      <a:lt1>
        <a:srgbClr val="FFFFFF"/>
      </a:lt1>
      <a:dk2>
        <a:srgbClr val="1DD737"/>
      </a:dk2>
      <a:lt2>
        <a:srgbClr val="F6F6F8"/>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4FCD66A8CCA494A9A8DFE9EAFEB8B86" ma:contentTypeVersion="17" ma:contentTypeDescription="Create a new document." ma:contentTypeScope="" ma:versionID="31ae78b65431378f405606040c475cd2">
  <xsd:schema xmlns:xsd="http://www.w3.org/2001/XMLSchema" xmlns:xs="http://www.w3.org/2001/XMLSchema" xmlns:p="http://schemas.microsoft.com/office/2006/metadata/properties" xmlns:ns2="c8b0968a-d21f-4870-8c8b-35b9754e5143" xmlns:ns3="317e0751-26f9-4e14-bd49-12b9bf185778" targetNamespace="http://schemas.microsoft.com/office/2006/metadata/properties" ma:root="true" ma:fieldsID="52e6c1f4f5dda2c1cb4d59306c0c2387" ns2:_="" ns3:_="">
    <xsd:import namespace="c8b0968a-d21f-4870-8c8b-35b9754e5143"/>
    <xsd:import namespace="317e0751-26f9-4e14-bd49-12b9bf18577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b0968a-d21f-4870-8c8b-35b9754e51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61b6df7-7309-428b-a7d3-a7e83262df9d"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17e0751-26f9-4e14-bd49-12b9bf18577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13a554b-63b2-41ce-ad8d-c8f6b790927b}" ma:internalName="TaxCatchAll" ma:showField="CatchAllData" ma:web="317e0751-26f9-4e14-bd49-12b9bf18577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17e0751-26f9-4e14-bd49-12b9bf185778" xsi:nil="true"/>
    <lcf76f155ced4ddcb4097134ff3c332f xmlns="c8b0968a-d21f-4870-8c8b-35b9754e514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89DBA4A-0FDB-4F9C-AEC3-4CA2756EDB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b0968a-d21f-4870-8c8b-35b9754e5143"/>
    <ds:schemaRef ds:uri="317e0751-26f9-4e14-bd49-12b9bf1857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40B0699-FCD5-44B3-A5A3-E6F9E861CBA5}">
  <ds:schemaRefs>
    <ds:schemaRef ds:uri="http://schemas.microsoft.com/sharepoint/v3/contenttype/forms"/>
  </ds:schemaRefs>
</ds:datastoreItem>
</file>

<file path=customXml/itemProps3.xml><?xml version="1.0" encoding="utf-8"?>
<ds:datastoreItem xmlns:ds="http://schemas.openxmlformats.org/officeDocument/2006/customXml" ds:itemID="{04600425-CB3C-440D-A6DA-E1965482FBC5}">
  <ds:schemaRefs>
    <ds:schemaRef ds:uri="http://schemas.microsoft.com/office/2006/metadata/properties"/>
    <ds:schemaRef ds:uri="http://schemas.microsoft.com/office/infopath/2007/PartnerControls"/>
    <ds:schemaRef ds:uri="317e0751-26f9-4e14-bd49-12b9bf185778"/>
    <ds:schemaRef ds:uri="c8b0968a-d21f-4870-8c8b-35b9754e5143"/>
  </ds:schemaRefs>
</ds:datastoreItem>
</file>

<file path=docProps/app.xml><?xml version="1.0" encoding="utf-8"?>
<Properties xmlns="http://schemas.openxmlformats.org/officeDocument/2006/extended-properties" xmlns:vt="http://schemas.openxmlformats.org/officeDocument/2006/docPropsVTypes">
  <TotalTime>86</TotalTime>
  <Words>1064</Words>
  <Application>Microsoft Office PowerPoint</Application>
  <PresentationFormat>On-screen Show (16:9)</PresentationFormat>
  <Paragraphs>88</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Montserrat Medium</vt:lpstr>
      <vt:lpstr>Arial</vt:lpstr>
      <vt:lpstr>Montserrat ExtraLight</vt:lpstr>
      <vt:lpstr>Montserrat Thin</vt:lpstr>
      <vt:lpstr>Montserrat Light</vt:lpstr>
      <vt:lpstr>Montserrat</vt:lpstr>
      <vt:lpstr>Montserrat SemiBold</vt:lpstr>
      <vt:lpstr>Simple Light</vt:lpstr>
      <vt:lpstr>PowerPoint Presentation</vt:lpstr>
      <vt:lpstr>Being audited and using an electronic system</vt:lpstr>
      <vt:lpstr>As a provider, what we realised</vt:lpstr>
      <vt:lpstr>What is a digital based solution and why should anyone use one?</vt:lpstr>
      <vt:lpstr>What is a digital based solution and why should anyone use one?</vt:lpstr>
      <vt:lpstr>Approvals: How to show your reasons</vt:lpstr>
      <vt:lpstr>Using an online checklist</vt:lpstr>
      <vt:lpstr>Using an online checklist</vt:lpstr>
      <vt:lpstr>Using an online checklist</vt:lpstr>
      <vt:lpstr>Completing Inspections</vt:lpstr>
      <vt:lpstr>Using a mobile inspection app</vt:lpstr>
      <vt:lpstr>Using a mobile inspection app</vt:lpstr>
      <vt:lpstr>Using a mobile inspection app</vt:lpstr>
      <vt:lpstr>Using a mobile inspection app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Dean - BCS</dc:creator>
  <cp:lastModifiedBy>Thomas Walters</cp:lastModifiedBy>
  <cp:revision>7</cp:revision>
  <dcterms:modified xsi:type="dcterms:W3CDTF">2023-05-18T04:29:31Z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0x01010014FCD66A8CCA494A9A8DFE9EAFEB8B86</vt:lpwstr>
  </property>
  <property fmtid="{D5CDD505-2E9C-101B-9397-08002B2CF9AE}" pid="3" name="MediaServiceImageTags">
    <vt:lpwstr/>
  </property>
</Properties>
</file>