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70" r:id="rId2"/>
    <p:sldMasterId id="2147483648" r:id="rId3"/>
  </p:sldMasterIdLst>
  <p:notesMasterIdLst>
    <p:notesMasterId r:id="rId20"/>
  </p:notesMasterIdLst>
  <p:sldIdLst>
    <p:sldId id="256" r:id="rId4"/>
    <p:sldId id="264" r:id="rId5"/>
    <p:sldId id="336" r:id="rId6"/>
    <p:sldId id="337" r:id="rId7"/>
    <p:sldId id="329" r:id="rId8"/>
    <p:sldId id="333" r:id="rId9"/>
    <p:sldId id="343" r:id="rId10"/>
    <p:sldId id="340" r:id="rId11"/>
    <p:sldId id="344" r:id="rId12"/>
    <p:sldId id="338" r:id="rId13"/>
    <p:sldId id="323" r:id="rId14"/>
    <p:sldId id="339" r:id="rId15"/>
    <p:sldId id="345" r:id="rId16"/>
    <p:sldId id="341" r:id="rId17"/>
    <p:sldId id="342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746362-9005-E759-9832-286393039A3E}" name="Emily Bailey-Hughes" initials="EBH" userId="S::emily.bailey-hughes@ballawyers.com.au::37f6c3b1-f3f8-4b8c-9404-6fecaa9e76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0" autoAdjust="0"/>
    <p:restoredTop sz="88555" autoAdjust="0"/>
  </p:normalViewPr>
  <p:slideViewPr>
    <p:cSldViewPr snapToGrid="0" snapToObjects="1">
      <p:cViewPr varScale="1">
        <p:scale>
          <a:sx n="44" d="100"/>
          <a:sy n="44" d="100"/>
        </p:scale>
        <p:origin x="700" y="2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3110A-C6A8-3E44-B0DD-AF7BDEA7355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E0F4D-9C08-CE4E-BCBF-D09A266A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3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9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80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7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6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2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6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0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E0F4D-9C08-CE4E-BCBF-D09A266A3A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8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ED1250-43B0-3743-B6C1-CB24578A0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CCF337-781B-2C40-B19C-7E18CE2F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225" y="341950"/>
            <a:ext cx="2503251" cy="795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35D028-6024-6748-9DF6-EBA5CA88B4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999" y="2275213"/>
            <a:ext cx="6609401" cy="1477328"/>
          </a:xfrm>
        </p:spPr>
        <p:txBody>
          <a:bodyPr anchor="b">
            <a:spAutoFit/>
          </a:bodyPr>
          <a:lstStyle>
            <a:lvl1pPr algn="l">
              <a:defRPr sz="6000" baseline="0"/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CA4FD-6433-9446-8D31-30E47C41F1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999" y="4024185"/>
            <a:ext cx="6609401" cy="3323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 b="0" i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0884AC-4365-AE4E-8CEB-878E1BEE6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998" y="6055622"/>
            <a:ext cx="6609401" cy="138499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000" b="1" cap="all" baseline="0"/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B25C3AC-F39F-BD48-A9CA-00FFF6CD69FE}"/>
              </a:ext>
            </a:extLst>
          </p:cNvPr>
          <p:cNvSpPr txBox="1">
            <a:spLocks/>
          </p:cNvSpPr>
          <p:nvPr userDrawn="1"/>
        </p:nvSpPr>
        <p:spPr>
          <a:xfrm>
            <a:off x="503999" y="5871748"/>
            <a:ext cx="660940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Presented by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7CAE949-72CC-5C4B-85B2-3AD3883DB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998" y="6367010"/>
            <a:ext cx="6609401" cy="138499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000" b="0" i="0" cap="none" baseline="0"/>
            </a:lvl1pPr>
          </a:lstStyle>
          <a:p>
            <a:pPr lvl="0"/>
            <a:fld id="{C17DE6E7-26B9-254C-BB99-195C4ECF274D}" type="datetime4">
              <a:rPr lang="en-AU" b="0" i="0" cap="none" baseline="0" smtClean="0"/>
              <a:t>13 JANUARY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9E98-2599-8648-AB98-7033E5A08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33F8-D55A-4B46-AAFF-5DE092ED80F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3999" y="1670770"/>
            <a:ext cx="4323600" cy="4352400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20CC5-041E-0441-AB89-14F8CE8675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78399" y="1670770"/>
            <a:ext cx="4323600" cy="4352400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AAA68-0ABF-3249-BE2C-64510D67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0288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6D3D8-4957-C24A-8269-ACE5F636E2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32" y="1681163"/>
            <a:ext cx="4323600" cy="332399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C04B2-4505-2947-9697-1CE4B1EED4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3999" y="2252156"/>
            <a:ext cx="4323600" cy="37984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61334-B386-6F46-BE50-DAEE3A3C76A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78399" y="1681163"/>
            <a:ext cx="4323600" cy="332399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3459D-AFDA-C744-A996-B2A5C8F8D01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78399" y="2259884"/>
            <a:ext cx="4323600" cy="3790719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571F2-8EC6-754D-B227-4D7C187C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755701B-A86F-174E-A91B-0CBA4055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896800" cy="8775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3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81B8-FE87-D648-8A04-1A71EA081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EA865-E33B-F34E-8624-04C0E525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AA5568-047B-194B-BA7F-2C8E23DCD4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3237" y="1673224"/>
            <a:ext cx="4323161" cy="4390349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80516E7-88EB-634F-8484-C1546A8E67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8399" y="1671927"/>
            <a:ext cx="4322400" cy="439034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9A1271A-C421-DE48-BA2B-9BCC9217B8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2799" y="1671927"/>
            <a:ext cx="2035964" cy="206349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DDF3510-56D8-EC42-A5BC-0C84FEF996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52799" y="3998782"/>
            <a:ext cx="2035964" cy="206349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8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81B8-FE87-D648-8A04-1A71EA081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EA865-E33B-F34E-8624-04C0E525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5435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F72B9-5CA2-F144-B029-C84191C7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5930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46B507-5E4D-FA4E-9AF1-84004EE2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64700" y="4330700"/>
            <a:ext cx="2527300" cy="252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FED81-3E9F-5448-A753-48132DAA9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99" y="3059668"/>
            <a:ext cx="6610163" cy="738664"/>
          </a:xfrm>
        </p:spPr>
        <p:txBody>
          <a:bodyPr wrap="square" anchor="b">
            <a:spAutoFit/>
          </a:bodyPr>
          <a:lstStyle>
            <a:lvl1pPr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8B5EE-02A1-104E-990D-094C5AC349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3999" y="4027400"/>
            <a:ext cx="6610163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cap="all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section subtitle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10A90-8856-AC48-BC44-7003A778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99" y="6354000"/>
            <a:ext cx="6610163" cy="153888"/>
          </a:xfrm>
        </p:spPr>
        <p:txBody>
          <a:bodyPr>
            <a:spAutoFit/>
          </a:bodyPr>
          <a:lstStyle/>
          <a:p>
            <a:r>
              <a:rPr lang="en-US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6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53D82-76FD-7845-84EF-72DBF79DF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64700" y="4330700"/>
            <a:ext cx="2527300" cy="2527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5769-2B98-924C-BF8B-C892B281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9BB37E-8176-7749-9780-66BAFC5ACB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500063"/>
            <a:ext cx="8893681" cy="5557026"/>
          </a:xfrm>
        </p:spPr>
        <p:txBody>
          <a:bodyPr anchor="ctr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 or feature text</a:t>
            </a:r>
          </a:p>
        </p:txBody>
      </p:sp>
    </p:spTree>
    <p:extLst>
      <p:ext uri="{BB962C8B-B14F-4D97-AF65-F5344CB8AC3E}">
        <p14:creationId xmlns:p14="http://schemas.microsoft.com/office/powerpoint/2010/main" val="108716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EA4D71-6124-014F-BA55-AFC3A1A0E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64700" y="4330700"/>
            <a:ext cx="2527300" cy="252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CCF337-781B-2C40-B19C-7E18CE2F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225" y="341950"/>
            <a:ext cx="2503251" cy="795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35D028-6024-6748-9DF6-EBA5CA88B4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999" y="3059668"/>
            <a:ext cx="11182163" cy="738664"/>
          </a:xfrm>
        </p:spPr>
        <p:txBody>
          <a:bodyPr wrap="square" anchor="b">
            <a:spAutoFit/>
          </a:bodyPr>
          <a:lstStyle>
            <a:lvl1pPr algn="ctr">
              <a:defRPr sz="6000" baseline="0"/>
            </a:lvl1pPr>
          </a:lstStyle>
          <a:p>
            <a:r>
              <a:rPr lang="en-GB" dirty="0"/>
              <a:t>Final message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62ED3AE-E9B2-4241-8437-A96EEF95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99" y="6354000"/>
            <a:ext cx="6609401" cy="15388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AU"/>
              <a:t>Title of presentation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BB32DD-3AFF-8941-BB09-CBBB3E1CDB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998" y="6055622"/>
            <a:ext cx="6609401" cy="138499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000" b="1" cap="all" baseline="0"/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410E600-B492-9B41-AC04-1DDA17A4018A}"/>
              </a:ext>
            </a:extLst>
          </p:cNvPr>
          <p:cNvSpPr txBox="1">
            <a:spLocks/>
          </p:cNvSpPr>
          <p:nvPr userDrawn="1"/>
        </p:nvSpPr>
        <p:spPr>
          <a:xfrm>
            <a:off x="503999" y="5871748"/>
            <a:ext cx="660940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ED1250-43B0-3743-B6C1-CB24578A0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CCF337-781B-2C40-B19C-7E18CE2F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225" y="341950"/>
            <a:ext cx="2503251" cy="795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35D028-6024-6748-9DF6-EBA5CA88B4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999" y="2275213"/>
            <a:ext cx="6609401" cy="1477328"/>
          </a:xfrm>
        </p:spPr>
        <p:txBody>
          <a:bodyPr anchor="b">
            <a:spAutoFit/>
          </a:bodyPr>
          <a:lstStyle>
            <a:lvl1pPr algn="l">
              <a:defRPr sz="6000" baseline="0"/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CA4FD-6433-9446-8D31-30E47C41F1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999" y="4024185"/>
            <a:ext cx="6609401" cy="3323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 b="0" i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96AF88D-9D9F-7345-B7BE-2AEEE591DE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998" y="6055622"/>
            <a:ext cx="6609401" cy="138499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000" b="1" cap="all" baseline="0"/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1962A46-F10C-F543-B815-07AAF11BEF2C}"/>
              </a:ext>
            </a:extLst>
          </p:cNvPr>
          <p:cNvSpPr txBox="1">
            <a:spLocks/>
          </p:cNvSpPr>
          <p:nvPr userDrawn="1"/>
        </p:nvSpPr>
        <p:spPr>
          <a:xfrm>
            <a:off x="503999" y="5871748"/>
            <a:ext cx="660940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Presented by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2FC425-3F06-9141-9C41-190792923D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998" y="6367010"/>
            <a:ext cx="6609401" cy="138499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000" b="0" i="0" cap="none" baseline="0"/>
            </a:lvl1pPr>
          </a:lstStyle>
          <a:p>
            <a:pPr lvl="0"/>
            <a:fld id="{C17DE6E7-26B9-254C-BB99-195C4ECF274D}" type="datetime4">
              <a:rPr lang="en-AU" b="0" i="0" cap="none" baseline="0" smtClean="0"/>
              <a:t>13 JANUARY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7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46B507-5E4D-FA4E-9AF1-84004EE2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64700" y="4330700"/>
            <a:ext cx="2527300" cy="252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FED81-3E9F-5448-A753-48132DAA9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99" y="3059668"/>
            <a:ext cx="6610163" cy="738664"/>
          </a:xfrm>
        </p:spPr>
        <p:txBody>
          <a:bodyPr wrap="square" anchor="b">
            <a:spAutoFit/>
          </a:bodyPr>
          <a:lstStyle>
            <a:lvl1pPr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8B5EE-02A1-104E-990D-094C5AC349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3999" y="4027400"/>
            <a:ext cx="6610163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cap="all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section subtitle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10A90-8856-AC48-BC44-7003A778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99" y="6354000"/>
            <a:ext cx="6610163" cy="153888"/>
          </a:xfrm>
        </p:spPr>
        <p:txBody>
          <a:bodyPr>
            <a:spAutoFit/>
          </a:bodyPr>
          <a:lstStyle/>
          <a:p>
            <a:r>
              <a:rPr lang="en-US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5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53D82-76FD-7845-84EF-72DBF79DF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64700" y="4330700"/>
            <a:ext cx="2527300" cy="2527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5769-2B98-924C-BF8B-C892B281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9BB37E-8176-7749-9780-66BAFC5ACB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500063"/>
            <a:ext cx="8893681" cy="5557026"/>
          </a:xfrm>
        </p:spPr>
        <p:txBody>
          <a:bodyPr anchor="ctr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Quote or feature text</a:t>
            </a:r>
          </a:p>
        </p:txBody>
      </p:sp>
    </p:spTree>
    <p:extLst>
      <p:ext uri="{BB962C8B-B14F-4D97-AF65-F5344CB8AC3E}">
        <p14:creationId xmlns:p14="http://schemas.microsoft.com/office/powerpoint/2010/main" val="234758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EA4D71-6124-014F-BA55-AFC3A1A0E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64700" y="4330700"/>
            <a:ext cx="2527300" cy="252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CCF337-781B-2C40-B19C-7E18CE2F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225" y="341950"/>
            <a:ext cx="2503251" cy="795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35D028-6024-6748-9DF6-EBA5CA88B4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999" y="3059668"/>
            <a:ext cx="11182163" cy="738664"/>
          </a:xfrm>
        </p:spPr>
        <p:txBody>
          <a:bodyPr wrap="square" anchor="b">
            <a:spAutoFit/>
          </a:bodyPr>
          <a:lstStyle>
            <a:lvl1pPr algn="ctr">
              <a:defRPr sz="6000" baseline="0"/>
            </a:lvl1pPr>
          </a:lstStyle>
          <a:p>
            <a:r>
              <a:rPr lang="en-GB" dirty="0"/>
              <a:t>Final message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62ED3AE-E9B2-4241-8437-A96EEF95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99" y="6354000"/>
            <a:ext cx="6609401" cy="15388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AU"/>
              <a:t>Title of presentation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5BB1259-69A1-6941-A177-847749C5CC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998" y="6055622"/>
            <a:ext cx="6609401" cy="138499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000" b="1" cap="all" baseline="0"/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D15466-F3E8-BE4D-BFFC-F392ECF399A3}"/>
              </a:ext>
            </a:extLst>
          </p:cNvPr>
          <p:cNvSpPr txBox="1">
            <a:spLocks/>
          </p:cNvSpPr>
          <p:nvPr userDrawn="1"/>
        </p:nvSpPr>
        <p:spPr>
          <a:xfrm>
            <a:off x="503999" y="5871748"/>
            <a:ext cx="660940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9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C8D3-998E-8B45-B9C8-4434A4162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896800" cy="877500"/>
          </a:xfrm>
        </p:spPr>
        <p:txBody>
          <a:bodyPr/>
          <a:lstStyle/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D0509-22AF-264A-A225-B950D066DDB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5769-2B98-924C-BF8B-C892B281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8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B5D63-2718-E646-9B04-DF719630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04000"/>
            <a:ext cx="8896800" cy="8775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311DE-C8F8-084F-B9DE-39B0913B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99" y="1674000"/>
            <a:ext cx="8896800" cy="4387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A927E-B7D1-EF4B-BF39-6B3BA513D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999" y="6354000"/>
            <a:ext cx="653234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cap="all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Title of presentation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43261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9" r:id="rId4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0" i="1" kern="1200" spc="-100" baseline="0">
          <a:solidFill>
            <a:schemeClr val="accent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i="0" kern="1200" baseline="0">
          <a:solidFill>
            <a:schemeClr val="accent5"/>
          </a:solidFill>
          <a:latin typeface="+mn-lt"/>
          <a:ea typeface="+mn-ea"/>
          <a:cs typeface="+mn-cs"/>
        </a:defRPr>
      </a:lvl1pPr>
      <a:lvl2pPr marL="302400" indent="-300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639000" indent="-300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System Font Regular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952200" indent="-300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Wingdings" pitchFamily="2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229400" indent="-264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SzPct val="100000"/>
        <a:buFont typeface="System Font Regular"/>
        <a:buChar char="◦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B5D63-2718-E646-9B04-DF719630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04000"/>
            <a:ext cx="8896800" cy="8775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311DE-C8F8-084F-B9DE-39B0913B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99" y="1674000"/>
            <a:ext cx="8896800" cy="4387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A927E-B7D1-EF4B-BF39-6B3BA513D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999" y="6354000"/>
            <a:ext cx="653234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cap="all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Title of presentation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94725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0" i="1" kern="1200" spc="-100" baseline="0">
          <a:solidFill>
            <a:schemeClr val="accent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i="0" kern="1200" baseline="0">
          <a:solidFill>
            <a:schemeClr val="accent5"/>
          </a:solidFill>
          <a:latin typeface="+mn-lt"/>
          <a:ea typeface="+mn-ea"/>
          <a:cs typeface="+mn-cs"/>
        </a:defRPr>
      </a:lvl1pPr>
      <a:lvl2pPr marL="302400" indent="-300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639000" indent="-300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System Font Regular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952200" indent="-300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Wingdings" pitchFamily="2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229400" indent="-264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SzPct val="100000"/>
        <a:buFont typeface="System Font Regular"/>
        <a:buChar char="◦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B5D63-2718-E646-9B04-DF719630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04000"/>
            <a:ext cx="8896800" cy="8775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311DE-C8F8-084F-B9DE-39B0913B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99" y="1674000"/>
            <a:ext cx="8896800" cy="4387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A927E-B7D1-EF4B-BF39-6B3BA513D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999" y="6354000"/>
            <a:ext cx="6532341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cap="all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Title of presentation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359832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6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0" i="1" kern="1200" spc="-100" baseline="0">
          <a:solidFill>
            <a:schemeClr val="accent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02400" indent="-300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39000" indent="-300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System Font Regular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52200" indent="-300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9400" indent="-264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SzPct val="100000"/>
        <a:buFont typeface="System Font Regular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0F38-BA64-4874-BD73-BD38603BD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98" y="1537195"/>
            <a:ext cx="11205402" cy="2954655"/>
          </a:xfrm>
        </p:spPr>
        <p:txBody>
          <a:bodyPr/>
          <a:lstStyle/>
          <a:p>
            <a:r>
              <a:rPr lang="en-US" dirty="0"/>
              <a:t>Occupation Certificates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Building Information Certificates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375A9-76FD-408A-86FE-02E86057FA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Alice Menyhart, Legal Director, BAL Lawyers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D2DC4-A162-4636-B7FA-EBA9A76B0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698" y="6367010"/>
            <a:ext cx="6609401" cy="138499"/>
          </a:xfrm>
        </p:spPr>
        <p:txBody>
          <a:bodyPr/>
          <a:lstStyle/>
          <a:p>
            <a:r>
              <a:rPr lang="en-US" dirty="0"/>
              <a:t>2023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99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834991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Pathway 2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3996" y="1573655"/>
            <a:ext cx="8122923" cy="41818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E24CF9-23F0-3AA9-7F3F-825147BFBDF3}"/>
              </a:ext>
            </a:extLst>
          </p:cNvPr>
          <p:cNvSpPr txBox="1">
            <a:spLocks/>
          </p:cNvSpPr>
          <p:nvPr/>
        </p:nvSpPr>
        <p:spPr>
          <a:xfrm>
            <a:off x="772940" y="2363119"/>
            <a:ext cx="8709917" cy="20331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2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390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stem Font Regular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9522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294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System Font Regular"/>
              <a:buChar char="◦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</a:pP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Unapproved construction of building =</a:t>
            </a:r>
          </a:p>
          <a:p>
            <a:pPr marL="6453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Building Information Certificate (</a:t>
            </a:r>
            <a:r>
              <a:rPr lang="en-AU" sz="2800" b="1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BIC</a:t>
            </a: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53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 for use</a:t>
            </a:r>
          </a:p>
          <a:p>
            <a:pPr marL="6453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2800" spc="-25" dirty="0">
                <a:effectLst/>
                <a:ea typeface="Times New Roman" panose="02020603050405020304" pitchFamily="18" charset="0"/>
              </a:rPr>
              <a:t>DA for prospective works </a:t>
            </a: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5300" lvl="1" indent="-342900">
              <a:lnSpc>
                <a:spcPct val="80000"/>
              </a:lnSpc>
            </a:pP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0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834991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Building Information Certificate	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940" y="1761688"/>
            <a:ext cx="10098260" cy="4639112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en-AU" sz="3600" dirty="0">
                <a:solidFill>
                  <a:schemeClr val="bg1"/>
                </a:solidFill>
              </a:rPr>
              <a:t>What is a Building Information Certificate? 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/>
              <a:t>Certificate to the effect that</a:t>
            </a:r>
          </a:p>
          <a:p>
            <a:pPr lvl="1" indent="0">
              <a:buNone/>
            </a:pPr>
            <a:r>
              <a:rPr lang="en-US" sz="2800" dirty="0"/>
              <a:t>(a) there is no matter discernible by the exercise of reasonable care and skill that would entitle the council, under this Act or the Local Government Act 1993—</a:t>
            </a:r>
          </a:p>
          <a:p>
            <a:pPr lvl="2" indent="0">
              <a:buNone/>
            </a:pPr>
            <a:r>
              <a:rPr lang="en-US" sz="2800" i="1" dirty="0"/>
              <a:t>(</a:t>
            </a:r>
            <a:r>
              <a:rPr lang="en-US" sz="2800" i="1" dirty="0" err="1"/>
              <a:t>i</a:t>
            </a:r>
            <a:r>
              <a:rPr lang="en-US" sz="2800" i="1" dirty="0"/>
              <a:t>)  to order the building to be repaired, demolished, altered, added to or rebuilt, or</a:t>
            </a:r>
          </a:p>
          <a:p>
            <a:pPr lvl="2" indent="0">
              <a:buNone/>
            </a:pPr>
            <a:r>
              <a:rPr lang="en-US" sz="2800" i="1" dirty="0"/>
              <a:t>(ii)  to take proceedings for an order or injunction requiring the building to be demolished, altered, added to or rebuilt, or</a:t>
            </a:r>
          </a:p>
          <a:p>
            <a:pPr lvl="2" indent="0">
              <a:buNone/>
            </a:pPr>
            <a:r>
              <a:rPr lang="en-US" sz="2800" i="1" dirty="0"/>
              <a:t>(iii)  to take proceedings in relation to any encroachment by the building onto land vested in or under the control of the council, or</a:t>
            </a:r>
          </a:p>
          <a:p>
            <a:pPr lvl="1" indent="0">
              <a:buNone/>
            </a:pPr>
            <a:r>
              <a:rPr lang="en-US" sz="2800" dirty="0"/>
              <a:t>(b)  there is such a matter but, in the circumstances, the council does not propose to make any such order or take any such proceedings.</a:t>
            </a: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982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943542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Pathway 1.5	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3996" y="1573654"/>
            <a:ext cx="10145064" cy="43408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E24CF9-23F0-3AA9-7F3F-825147BFBDF3}"/>
              </a:ext>
            </a:extLst>
          </p:cNvPr>
          <p:cNvSpPr txBox="1">
            <a:spLocks/>
          </p:cNvSpPr>
          <p:nvPr/>
        </p:nvSpPr>
        <p:spPr>
          <a:xfrm>
            <a:off x="772940" y="2363119"/>
            <a:ext cx="10145064" cy="20331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2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390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stem Font Regular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9522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294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System Font Regular"/>
              <a:buChar char="◦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</a:pPr>
            <a:endParaRPr lang="en-AU" sz="2800" spc="-25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AU" sz="2800" spc="-25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AU" sz="2800" spc="-25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8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 combination of lawful &amp; unlawful building works: </a:t>
            </a:r>
          </a:p>
          <a:p>
            <a:pPr lvl="1" indent="0">
              <a:lnSpc>
                <a:spcPct val="107000"/>
              </a:lnSpc>
              <a:buNone/>
            </a:pPr>
            <a:r>
              <a:rPr lang="en-AU" sz="2800" spc="-2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AU" sz="2800" spc="-25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AU" sz="28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 1 – a consent and CC are in force but have not been complied with</a:t>
            </a:r>
          </a:p>
          <a:p>
            <a:pPr lvl="1" indent="0">
              <a:lnSpc>
                <a:spcPct val="107000"/>
              </a:lnSpc>
              <a:buNone/>
            </a:pPr>
            <a:r>
              <a:rPr lang="en-AU" sz="2800" spc="-25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AU" sz="28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 2 -  works commenced unlawfully are stopped prior to completion</a:t>
            </a:r>
          </a:p>
          <a:p>
            <a:pPr>
              <a:lnSpc>
                <a:spcPct val="107000"/>
              </a:lnSpc>
            </a:pP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5300" lvl="1" indent="-342900">
              <a:lnSpc>
                <a:spcPct val="80000"/>
              </a:lnSpc>
            </a:pP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5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943542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Pathway 1.5	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BED9D6-95EF-CB40-F3E8-3C0A1D910F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5742" y="1932911"/>
            <a:ext cx="8893681" cy="415571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Prospective works can still </a:t>
            </a:r>
            <a:r>
              <a:rPr lang="en-AU" sz="28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continue under the Consent and CC (or pursuant to a new DA + CC)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OC for approved part of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BIC for unapproved part of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Condition – OC for whole building obtained within 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OC, when issued, becomes part of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So condition also becomes part of consent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715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25907" y="834991"/>
            <a:ext cx="9500548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Court approach 	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906" y="1633543"/>
            <a:ext cx="9500548" cy="4492574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Approach taken by Court</a:t>
            </a:r>
          </a:p>
          <a:p>
            <a:pPr marL="6453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BIC + DA = consider BIC and merits assessment of DA</a:t>
            </a:r>
          </a:p>
          <a:p>
            <a:pPr marL="6453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BIC (but no DA) = consider BIC + notional assessment of DA</a:t>
            </a:r>
          </a:p>
          <a:p>
            <a:pPr marL="6453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DA and no BIC then a problem arises</a:t>
            </a:r>
            <a:r>
              <a:rPr lang="en-A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855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25907" y="834991"/>
            <a:ext cx="9500548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Walker v QPRC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906" y="1633543"/>
            <a:ext cx="9500548" cy="4492574"/>
          </a:xfrm>
        </p:spPr>
        <p:txBody>
          <a:bodyPr>
            <a:normAutofit fontScale="85000" lnSpcReduction="20000"/>
          </a:bodyPr>
          <a:lstStyle/>
          <a:p>
            <a:pPr marL="7938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800" dirty="0">
                <a:ea typeface="Calibri" panose="020F0502020204030204" pitchFamily="34" charset="0"/>
                <a:cs typeface="Times New Roman" panose="02020603050405020304" pitchFamily="18" charset="0"/>
              </a:rPr>
              <a:t>Facts </a:t>
            </a:r>
          </a:p>
          <a:p>
            <a:pPr marL="12510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Enormous shed built without consent on earth mound estimated to be 4m high</a:t>
            </a:r>
          </a:p>
          <a:p>
            <a:pPr marL="12510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 for use; no B</a:t>
            </a:r>
            <a:r>
              <a:rPr lang="en-AU" sz="30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IC</a:t>
            </a:r>
          </a:p>
          <a:p>
            <a:pPr marL="12510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Inade</a:t>
            </a:r>
            <a:r>
              <a:rPr lang="en-AU" sz="30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quate information; suitability for use</a:t>
            </a:r>
            <a:endParaRPr lang="en-AU" sz="3000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800" dirty="0">
                <a:ea typeface="Calibri" panose="020F0502020204030204" pitchFamily="34" charset="0"/>
                <a:cs typeface="Times New Roman" panose="02020603050405020304" pitchFamily="18" charset="0"/>
              </a:rPr>
              <a:t>“Proper sequence” for regularisation process </a:t>
            </a:r>
          </a:p>
          <a:p>
            <a:pPr marL="1449900" lvl="3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AU" sz="2800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determination of an application for a building information certificate first, </a:t>
            </a:r>
          </a:p>
          <a:p>
            <a:pPr marL="1449900" lvl="3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AU" sz="2800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then consider whether development consent should be granted for the future use of the building</a:t>
            </a:r>
            <a:r>
              <a:rPr lang="en-AU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323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0F38-BA64-4874-BD73-BD38603BD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98" y="1956372"/>
            <a:ext cx="10293989" cy="738664"/>
          </a:xfrm>
        </p:spPr>
        <p:txBody>
          <a:bodyPr/>
          <a:lstStyle/>
          <a:p>
            <a:r>
              <a:rPr lang="en-US" dirty="0"/>
              <a:t>Questions	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D0BEE5-9B24-4095-9D18-59BB189A98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998" y="6055622"/>
            <a:ext cx="6609401" cy="138499"/>
          </a:xfrm>
        </p:spPr>
        <p:txBody>
          <a:bodyPr/>
          <a:lstStyle/>
          <a:p>
            <a:r>
              <a:rPr lang="en-US"/>
              <a:t>Alice Menyhart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359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834991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Key topics	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3996" y="1573655"/>
            <a:ext cx="8122923" cy="41818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E24CF9-23F0-3AA9-7F3F-825147BFBDF3}"/>
              </a:ext>
            </a:extLst>
          </p:cNvPr>
          <p:cNvSpPr txBox="1">
            <a:spLocks/>
          </p:cNvSpPr>
          <p:nvPr/>
        </p:nvSpPr>
        <p:spPr>
          <a:xfrm>
            <a:off x="772940" y="2151567"/>
            <a:ext cx="8709917" cy="315817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2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390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stem Font Regular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9522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294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System Font Regular"/>
              <a:buChar char="◦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800" dirty="0"/>
              <a:t>Pathways to lawful occupation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800" dirty="0"/>
              <a:t>Occupation Certificates (OC)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800" dirty="0"/>
              <a:t>Building Information Certificates (BIC)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800" dirty="0"/>
              <a:t>Walker v QPRC </a:t>
            </a:r>
          </a:p>
          <a:p>
            <a:pPr marL="645300" lvl="1" indent="-342900">
              <a:lnSpc>
                <a:spcPct val="80000"/>
              </a:lnSpc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02270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834991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Pathways to lawful occupation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3996" y="1573655"/>
            <a:ext cx="8122923" cy="41818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E24CF9-23F0-3AA9-7F3F-825147BFBDF3}"/>
              </a:ext>
            </a:extLst>
          </p:cNvPr>
          <p:cNvSpPr txBox="1">
            <a:spLocks/>
          </p:cNvSpPr>
          <p:nvPr/>
        </p:nvSpPr>
        <p:spPr>
          <a:xfrm>
            <a:off x="772940" y="3276600"/>
            <a:ext cx="8709917" cy="20331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2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390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stem Font Regular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9522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294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System Font Regular"/>
              <a:buChar char="◦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 pathways to (eventual) lawful use and occupation of a building:</a:t>
            </a:r>
            <a:endParaRPr lang="en-A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indent="-457200">
              <a:lnSpc>
                <a:spcPct val="107000"/>
              </a:lnSpc>
              <a:buAutoNum type="arabicPeriod"/>
            </a:pP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Lawful construction of building + OC </a:t>
            </a:r>
            <a:endParaRPr lang="en-A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07000"/>
              </a:lnSpc>
              <a:buAutoNum type="arabicPeriod"/>
            </a:pP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Unlawful construction of building + BIC + DA for use</a:t>
            </a:r>
            <a:endParaRPr lang="en-AU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AU" sz="20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AU" sz="20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5300" lvl="1" indent="-342900">
              <a:lnSpc>
                <a:spcPct val="80000"/>
              </a:lnSpc>
            </a:pP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9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834991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Pathway 1	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3996" y="1573655"/>
            <a:ext cx="8122923" cy="41818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E24CF9-23F0-3AA9-7F3F-825147BFBDF3}"/>
              </a:ext>
            </a:extLst>
          </p:cNvPr>
          <p:cNvSpPr txBox="1">
            <a:spLocks/>
          </p:cNvSpPr>
          <p:nvPr/>
        </p:nvSpPr>
        <p:spPr>
          <a:xfrm>
            <a:off x="980498" y="2312319"/>
            <a:ext cx="8709917" cy="20331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2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390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stem Font Regular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9522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294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System Font Regular"/>
              <a:buChar char="◦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7000"/>
              </a:lnSpc>
            </a:pPr>
            <a:endParaRPr lang="en-A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Usual pathway = </a:t>
            </a:r>
            <a:endParaRPr lang="en-A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53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800" spc="-25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 / CDC</a:t>
            </a:r>
            <a:endParaRPr lang="en-AU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53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800" spc="-25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Construction certificate (may modify DA plans)</a:t>
            </a:r>
            <a:endParaRPr lang="en-AU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53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800" spc="-25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Occupation certificate</a:t>
            </a:r>
            <a:endParaRPr lang="en-AU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AU" sz="28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5300" lvl="1" indent="-342900">
              <a:lnSpc>
                <a:spcPct val="80000"/>
              </a:lnSpc>
            </a:pP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3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834991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AU" dirty="0"/>
              <a:t>Occupation Certificates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3996" y="1573655"/>
            <a:ext cx="8122923" cy="41818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5"/>
              </a:solidFill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E24CF9-23F0-3AA9-7F3F-825147BFBDF3}"/>
              </a:ext>
            </a:extLst>
          </p:cNvPr>
          <p:cNvSpPr txBox="1">
            <a:spLocks/>
          </p:cNvSpPr>
          <p:nvPr/>
        </p:nvSpPr>
        <p:spPr>
          <a:xfrm>
            <a:off x="886945" y="1921267"/>
            <a:ext cx="9292478" cy="4335154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2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390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stem Font Regular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9522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294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System Font Regular"/>
              <a:buChar char="◦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What is an Occupation Certificate?</a:t>
            </a:r>
          </a:p>
          <a:p>
            <a:pPr marL="645300" lvl="1" indent="-342900"/>
            <a:r>
              <a:rPr lang="en-AU" dirty="0"/>
              <a:t>Certificate issued under s. 6.4 of EPA Act</a:t>
            </a:r>
          </a:p>
          <a:p>
            <a:pPr marL="645300" lvl="1" indent="-342900"/>
            <a:r>
              <a:rPr lang="en-US" dirty="0"/>
              <a:t>Authorises:</a:t>
            </a:r>
          </a:p>
          <a:p>
            <a:pPr lvl="2" indent="0">
              <a:buNone/>
            </a:pPr>
            <a:r>
              <a:rPr lang="en-US" sz="2400" i="1" dirty="0"/>
              <a:t>(</a:t>
            </a:r>
            <a:r>
              <a:rPr lang="en-US" sz="2400" i="1" dirty="0" err="1"/>
              <a:t>i</a:t>
            </a:r>
            <a:r>
              <a:rPr lang="en-US" sz="2400" i="1" dirty="0"/>
              <a:t>)  the occupation and use of a new building in accordance with a development consent, or</a:t>
            </a:r>
          </a:p>
          <a:p>
            <a:pPr lvl="2" indent="0">
              <a:buNone/>
            </a:pPr>
            <a:r>
              <a:rPr lang="en-US" sz="2400" i="1" dirty="0"/>
              <a:t>(ii)  a change of building use for an existing building in accordance with a development consent.</a:t>
            </a:r>
          </a:p>
          <a:p>
            <a:pPr marL="645300" lvl="1" indent="-342900"/>
            <a:r>
              <a:rPr lang="en-US" dirty="0"/>
              <a:t>When issued, an occupation certificate is taken to be part of the development consent to which it relates.</a:t>
            </a:r>
          </a:p>
          <a:p>
            <a:pPr marL="645300" lvl="1" indent="-342900"/>
            <a:r>
              <a:rPr lang="en-US" dirty="0"/>
              <a:t>New building – not defined</a:t>
            </a:r>
          </a:p>
          <a:p>
            <a:pPr marL="645300" lvl="1" indent="-342900"/>
            <a:r>
              <a:rPr lang="en-US" dirty="0"/>
              <a:t>Change of use – needs to be change of building class</a:t>
            </a:r>
            <a:endParaRPr lang="en-AU" dirty="0"/>
          </a:p>
          <a:p>
            <a:pPr marL="645300" lvl="1" indent="-342900"/>
            <a:endParaRPr lang="en-AU" dirty="0"/>
          </a:p>
          <a:p>
            <a:pPr marL="645300" lvl="1" indent="-34290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06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834991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Occupation Certificate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3996" y="1573655"/>
            <a:ext cx="8122923" cy="41818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E24CF9-23F0-3AA9-7F3F-825147BFBDF3}"/>
              </a:ext>
            </a:extLst>
          </p:cNvPr>
          <p:cNvSpPr txBox="1">
            <a:spLocks/>
          </p:cNvSpPr>
          <p:nvPr/>
        </p:nvSpPr>
        <p:spPr>
          <a:xfrm>
            <a:off x="734840" y="1687855"/>
            <a:ext cx="8709917" cy="433515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2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390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stem Font Regular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9522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294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System Font Regular"/>
              <a:buChar char="◦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When it an OC required ?</a:t>
            </a:r>
          </a:p>
          <a:p>
            <a:pPr lvl="2" indent="0">
              <a:buNone/>
            </a:pPr>
            <a:r>
              <a:rPr lang="en-AU" sz="2800" dirty="0"/>
              <a:t>Section.6.9  - </a:t>
            </a:r>
            <a:r>
              <a:rPr lang="en-US" sz="2800" dirty="0"/>
              <a:t>An occupation certificate is required for—</a:t>
            </a:r>
          </a:p>
          <a:p>
            <a:pPr marL="1096200" lvl="2" indent="-457200">
              <a:buAutoNum type="alphaLcParenBoth"/>
            </a:pPr>
            <a:r>
              <a:rPr lang="en-US" sz="2800" i="1" dirty="0"/>
              <a:t>the commencement of the occupation or use of the whole or any part of a new building, or</a:t>
            </a:r>
          </a:p>
          <a:p>
            <a:pPr marL="1096200" lvl="2" indent="-457200">
              <a:buAutoNum type="alphaLcParenBoth"/>
            </a:pPr>
            <a:r>
              <a:rPr lang="en-US" sz="2800" i="1" dirty="0"/>
              <a:t>the commencement of a change of building use for the whole or any part of an existing building.</a:t>
            </a:r>
            <a:endParaRPr lang="en-AU" sz="2800" i="1" dirty="0"/>
          </a:p>
          <a:p>
            <a:pPr marL="645300" lvl="1" indent="-342900">
              <a:tabLst>
                <a:tab pos="985838" algn="l"/>
              </a:tabLs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202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834991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Occupation Certificate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3996" y="1573655"/>
            <a:ext cx="8122923" cy="41818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E24CF9-23F0-3AA9-7F3F-825147BFBDF3}"/>
              </a:ext>
            </a:extLst>
          </p:cNvPr>
          <p:cNvSpPr txBox="1">
            <a:spLocks/>
          </p:cNvSpPr>
          <p:nvPr/>
        </p:nvSpPr>
        <p:spPr>
          <a:xfrm>
            <a:off x="1121222" y="1992655"/>
            <a:ext cx="8709917" cy="433515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2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390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stem Font Regular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9522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294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System Font Regular"/>
              <a:buChar char="◦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When is an OC not required ?</a:t>
            </a:r>
          </a:p>
          <a:p>
            <a:pPr marL="645300" lvl="1" indent="-342900"/>
            <a:r>
              <a:rPr lang="en-US" sz="2800" dirty="0"/>
              <a:t>exempt development </a:t>
            </a:r>
          </a:p>
          <a:p>
            <a:pPr marL="645300" lvl="1" indent="-342900"/>
            <a:r>
              <a:rPr lang="en-US" sz="2800" dirty="0"/>
              <a:t>development that does not otherwise require development consent, </a:t>
            </a:r>
          </a:p>
          <a:p>
            <a:pPr marL="645300" lvl="1" indent="-342900"/>
            <a:r>
              <a:rPr lang="en-US" sz="2800" dirty="0"/>
              <a:t>development the subject of a compliance certificate where authorised alternative </a:t>
            </a:r>
            <a:r>
              <a:rPr lang="en-US" sz="2800" dirty="0" err="1"/>
              <a:t>e.g</a:t>
            </a:r>
            <a:r>
              <a:rPr lang="en-US" sz="2800" dirty="0"/>
              <a:t> swimming pool</a:t>
            </a:r>
          </a:p>
          <a:p>
            <a:pPr marL="645300" lvl="1" indent="-342900"/>
            <a:r>
              <a:rPr lang="en-US" sz="2800" dirty="0"/>
              <a:t>Development prescribed by the regulations, or</a:t>
            </a:r>
          </a:p>
          <a:p>
            <a:pPr marL="645300" lvl="1" indent="-342900"/>
            <a:r>
              <a:rPr lang="en-US" sz="2800" dirty="0"/>
              <a:t>Development erected by or on behalf of the Crown or authorised others</a:t>
            </a:r>
          </a:p>
          <a:p>
            <a:pPr marL="342900" indent="-342900"/>
            <a:r>
              <a:rPr lang="en-US" sz="2800" dirty="0"/>
              <a:t>No “12 month” s.109M exception any more</a:t>
            </a:r>
            <a:endParaRPr lang="en-AU" sz="2800" dirty="0"/>
          </a:p>
          <a:p>
            <a:pPr marL="645300" lvl="1" indent="-342900">
              <a:tabLst>
                <a:tab pos="985838" algn="l"/>
              </a:tabLs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124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834991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Occupation Certificate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3996" y="1573655"/>
            <a:ext cx="8122923" cy="41818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E24CF9-23F0-3AA9-7F3F-825147BFBDF3}"/>
              </a:ext>
            </a:extLst>
          </p:cNvPr>
          <p:cNvSpPr txBox="1">
            <a:spLocks/>
          </p:cNvSpPr>
          <p:nvPr/>
        </p:nvSpPr>
        <p:spPr>
          <a:xfrm>
            <a:off x="980498" y="2107026"/>
            <a:ext cx="8709917" cy="433515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2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390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stem Font Regular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9522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294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System Font Regular"/>
              <a:buChar char="◦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Restrictions on issue of OC	</a:t>
            </a:r>
          </a:p>
          <a:p>
            <a:pPr lvl="1" indent="0">
              <a:buNone/>
            </a:pPr>
            <a:r>
              <a:rPr lang="en-AU" sz="2800" dirty="0"/>
              <a:t>6.10 EPA Act</a:t>
            </a:r>
          </a:p>
          <a:p>
            <a:pPr marL="1096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preconditions specified in development consent are met</a:t>
            </a:r>
          </a:p>
          <a:p>
            <a:pPr marL="1096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development consent is in force for the building / part of building </a:t>
            </a:r>
          </a:p>
          <a:p>
            <a:pPr marL="1096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CC issued (if development consent)</a:t>
            </a:r>
          </a:p>
          <a:p>
            <a:pPr marL="1096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the completed building / part is suitable for occupation or use in accordance with its classification under the BCA; and</a:t>
            </a:r>
          </a:p>
          <a:p>
            <a:pPr marL="1096200" lvl="2" indent="-457200">
              <a:buFont typeface="Arial" panose="020B0604020202020204" pitchFamily="34" charset="0"/>
              <a:buChar char="•"/>
            </a:pPr>
            <a:r>
              <a:rPr lang="en-AU" sz="2800" dirty="0"/>
              <a:t>Compliance with regulations</a:t>
            </a:r>
          </a:p>
          <a:p>
            <a:pPr marL="645300" lvl="1" indent="-342900">
              <a:tabLst>
                <a:tab pos="985838" algn="l"/>
              </a:tabLs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097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FBE5EE-84F7-4956-834D-185F43E37D4B}"/>
              </a:ext>
            </a:extLst>
          </p:cNvPr>
          <p:cNvSpPr txBox="1">
            <a:spLocks/>
          </p:cNvSpPr>
          <p:nvPr/>
        </p:nvSpPr>
        <p:spPr>
          <a:xfrm>
            <a:off x="772940" y="834991"/>
            <a:ext cx="9406483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1" kern="1200" spc="-100" baseline="0">
                <a:solidFill>
                  <a:schemeClr val="accent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Consequences? 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6155A-5672-4B60-99AF-003A6D49F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3996" y="1573655"/>
            <a:ext cx="8122923" cy="41818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E24CF9-23F0-3AA9-7F3F-825147BFBDF3}"/>
              </a:ext>
            </a:extLst>
          </p:cNvPr>
          <p:cNvSpPr txBox="1">
            <a:spLocks/>
          </p:cNvSpPr>
          <p:nvPr/>
        </p:nvSpPr>
        <p:spPr>
          <a:xfrm>
            <a:off x="1121222" y="2172502"/>
            <a:ext cx="8709917" cy="433515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02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390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stem Font Regular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9522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294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System Font Regular"/>
              <a:buChar char="◦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Building &amp; Development Cert. Act	</a:t>
            </a:r>
          </a:p>
          <a:p>
            <a:pPr marL="645300" lvl="1" indent="-342900"/>
            <a:r>
              <a:rPr lang="en-AU" sz="2800" dirty="0"/>
              <a:t>Obligations on certifiers</a:t>
            </a:r>
          </a:p>
          <a:p>
            <a:pPr marL="645300" lvl="1" indent="-342900"/>
            <a:r>
              <a:rPr lang="en-AU" sz="2800" dirty="0"/>
              <a:t>Personal, professional obligations</a:t>
            </a:r>
          </a:p>
          <a:p>
            <a:pPr marL="645300" lvl="1" indent="-342900"/>
            <a:r>
              <a:rPr lang="en-AU" sz="2800" dirty="0"/>
              <a:t>Disciplinary action</a:t>
            </a:r>
          </a:p>
          <a:p>
            <a:pPr marL="645300" lvl="1" indent="-342900"/>
            <a:r>
              <a:rPr lang="en-AU" sz="2800" dirty="0"/>
              <a:t>Can lose certifier registration</a:t>
            </a:r>
          </a:p>
          <a:p>
            <a:pPr marL="645300" lvl="1" indent="-342900"/>
            <a:r>
              <a:rPr lang="en-AU" sz="2800" dirty="0"/>
              <a:t>S.37 –being a council certifier doesn’t affect obligation to comply.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Negligence</a:t>
            </a:r>
          </a:p>
          <a:p>
            <a:pPr marL="759600" lvl="1" indent="-457200"/>
            <a:r>
              <a:rPr lang="en-AU" sz="2800" dirty="0"/>
              <a:t>Mis-statement </a:t>
            </a:r>
          </a:p>
          <a:p>
            <a:pPr marL="759600" lvl="1" indent="-457200"/>
            <a:r>
              <a:rPr lang="en-AU" sz="2800" dirty="0"/>
              <a:t>Issue of cert.</a:t>
            </a:r>
          </a:p>
          <a:p>
            <a:pPr marL="645300" lvl="1" indent="-342900"/>
            <a:endParaRPr lang="en-AU" sz="2800" dirty="0"/>
          </a:p>
          <a:p>
            <a:pPr marL="645300" lvl="1" indent="-342900">
              <a:tabLst>
                <a:tab pos="985838" algn="l"/>
              </a:tabLs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4232188"/>
      </p:ext>
    </p:extLst>
  </p:cSld>
  <p:clrMapOvr>
    <a:masterClrMapping/>
  </p:clrMapOvr>
</p:sld>
</file>

<file path=ppt/theme/theme1.xml><?xml version="1.0" encoding="utf-8"?>
<a:theme xmlns:a="http://schemas.openxmlformats.org/drawingml/2006/main" name="Red">
  <a:themeElements>
    <a:clrScheme name="BAL">
      <a:dk1>
        <a:srgbClr val="343433"/>
      </a:dk1>
      <a:lt1>
        <a:srgbClr val="FFFFFF"/>
      </a:lt1>
      <a:dk2>
        <a:srgbClr val="0E0048"/>
      </a:dk2>
      <a:lt2>
        <a:srgbClr val="E3E4E3"/>
      </a:lt2>
      <a:accent1>
        <a:srgbClr val="0E0048"/>
      </a:accent1>
      <a:accent2>
        <a:srgbClr val="303896"/>
      </a:accent2>
      <a:accent3>
        <a:srgbClr val="830028"/>
      </a:accent3>
      <a:accent4>
        <a:srgbClr val="AE132A"/>
      </a:accent4>
      <a:accent5>
        <a:srgbClr val="D29847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 PPT 1" id="{CC82A0FE-F062-064C-B4B2-DABDEC8FEB55}" vid="{97717176-B074-5D42-A548-2F07ACA0EF85}"/>
    </a:ext>
  </a:extLst>
</a:theme>
</file>

<file path=ppt/theme/theme2.xml><?xml version="1.0" encoding="utf-8"?>
<a:theme xmlns:a="http://schemas.openxmlformats.org/drawingml/2006/main" name="Blue">
  <a:themeElements>
    <a:clrScheme name="BAL">
      <a:dk1>
        <a:srgbClr val="343433"/>
      </a:dk1>
      <a:lt1>
        <a:srgbClr val="FFFFFF"/>
      </a:lt1>
      <a:dk2>
        <a:srgbClr val="0E0048"/>
      </a:dk2>
      <a:lt2>
        <a:srgbClr val="E3E4E3"/>
      </a:lt2>
      <a:accent1>
        <a:srgbClr val="0E0048"/>
      </a:accent1>
      <a:accent2>
        <a:srgbClr val="303896"/>
      </a:accent2>
      <a:accent3>
        <a:srgbClr val="830028"/>
      </a:accent3>
      <a:accent4>
        <a:srgbClr val="AE132A"/>
      </a:accent4>
      <a:accent5>
        <a:srgbClr val="D29847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 PPT 1" id="{CC82A0FE-F062-064C-B4B2-DABDEC8FEB55}" vid="{E112422E-44DB-7040-A7AF-B4FF314D1EAC}"/>
    </a:ext>
  </a:extLst>
</a:theme>
</file>

<file path=ppt/theme/theme3.xml><?xml version="1.0" encoding="utf-8"?>
<a:theme xmlns:a="http://schemas.openxmlformats.org/drawingml/2006/main" name="White">
  <a:themeElements>
    <a:clrScheme name="BAL">
      <a:dk1>
        <a:srgbClr val="343433"/>
      </a:dk1>
      <a:lt1>
        <a:srgbClr val="FFFFFF"/>
      </a:lt1>
      <a:dk2>
        <a:srgbClr val="0E0048"/>
      </a:dk2>
      <a:lt2>
        <a:srgbClr val="E3E4E3"/>
      </a:lt2>
      <a:accent1>
        <a:srgbClr val="0E0048"/>
      </a:accent1>
      <a:accent2>
        <a:srgbClr val="303896"/>
      </a:accent2>
      <a:accent3>
        <a:srgbClr val="830028"/>
      </a:accent3>
      <a:accent4>
        <a:srgbClr val="AE132A"/>
      </a:accent4>
      <a:accent5>
        <a:srgbClr val="D29847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 PPT 1" id="{CC82A0FE-F062-064C-B4B2-DABDEC8FEB55}" vid="{AA2DC7FF-80FA-4C4E-BDBB-C113540CE2F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20900 BAL Powerpoint [Template]</Template>
  <TotalTime>15176</TotalTime>
  <Words>818</Words>
  <Application>Microsoft Office PowerPoint</Application>
  <PresentationFormat>Widescreen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Georgia</vt:lpstr>
      <vt:lpstr>Symbol</vt:lpstr>
      <vt:lpstr>System Font Regular</vt:lpstr>
      <vt:lpstr>Wingdings</vt:lpstr>
      <vt:lpstr>Red</vt:lpstr>
      <vt:lpstr>Blue</vt:lpstr>
      <vt:lpstr>White</vt:lpstr>
      <vt:lpstr>Occupation Certificates  &amp;  Building Information Certificates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Briefing: Scarr v SCC</dc:title>
  <dc:creator>Alice Menyhart</dc:creator>
  <cp:lastModifiedBy>Alice Menyhart</cp:lastModifiedBy>
  <cp:revision>139</cp:revision>
  <dcterms:created xsi:type="dcterms:W3CDTF">2021-10-05T02:41:04Z</dcterms:created>
  <dcterms:modified xsi:type="dcterms:W3CDTF">2023-05-29T06:01:19Z</dcterms:modified>
</cp:coreProperties>
</file>