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4B12-DA44-3956-3851-33EBB0E0D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A8341-764B-1558-D7C6-361DC213C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8D5F9-BA22-259B-1B9E-A61A5294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55EFF-0146-A02A-22E6-468A5209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343EB-BFCC-0535-B373-0C6001BF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55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E8D7-BDF5-F23F-51CF-A2DF7A32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B3AC5-E68A-6D91-5C76-B8119BCC8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D0144-8039-D3A8-5186-47F47AA4F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A0594-324D-B80A-45A5-DCED8B09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747B0-3552-30B8-2985-931AB25F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070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21697-E34A-2F27-758B-5E0F40548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11D16-648D-64FD-FD9B-1B24C6E52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BCA73-3F2F-B42E-97EE-464FBF52B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B06B8-0994-BF7B-E6BC-3DA838F8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67748-D741-0C3D-D50B-71DA1AAA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078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01C3-4BFF-6E9D-CD91-1E1415B3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1E21C-37E3-C49D-9DB4-1BE2260A6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63522-9469-1FC4-ED68-F5CB780C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B15EA-6D2A-7D6A-2AC5-7662D67FF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89D75-54DD-953D-EDB5-E393FB22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44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A24E0-6CA6-77CD-5EC4-7427BB7A0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3A010-0193-BF18-1FD6-98F792FE7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E9EA0-3802-44B8-438E-E94CE806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B5AB5-1ED9-B6F5-2505-432FEA7A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08BFC-35BE-8118-CECE-83505A42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9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7655-20F0-1294-3876-BA559ABC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33587-A16A-633A-F482-AFF81F7FA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55F47-1E0E-8DDF-F5C2-8FF1A9247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FA9AA-F9C1-33DB-133F-3D27983E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70DD3-2D6A-36BC-E1D5-D8372544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E37E8-34EA-3EE1-E3CA-BB6BC2DA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08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AE9D-5F13-39A9-DECC-BBD736DD4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0FF9B-F6E0-D405-DEDD-DD8636DDF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A35FF-3A13-A6F2-B970-2615128FD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6D2D96-2EA4-B2B3-EFB4-9B0B0F661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5587B-B048-BCB1-9B81-091A97DB9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D6F62E-CBBD-337B-49F8-A31E5C67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377E7-52E7-8F5B-C827-9AF48A71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570772-79B4-B400-8A30-0A2C4EA9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33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B60E-0CD2-D234-9FC0-8C0C51DB2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81174-8C49-9AB0-B941-191338DE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FB628-8E0F-6A79-F31D-BBA8D99E9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88E78-4612-26B1-985C-8AB51FCE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29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0E11B0-F4B5-DE64-BBD3-992DACC8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11AD4-1419-49FA-21C5-4444DC0E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341C0-65F3-98FF-9F5D-7CF4C039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6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C98C-5FA8-E177-D7B8-8375410D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7ACE4-9EDB-E808-3953-3EBBC03B3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50DA2-7D6E-56DB-816C-53C18E662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BA797-7112-1F65-E7AF-75BA7C1E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90A2E-36A4-AC15-4DAA-BFC44A2A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F421C-D0B3-275A-147A-7EA5D9D9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01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B265-9F76-B458-946A-D37ABCA1C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AA32E-A5E8-1D84-7781-FA376FD06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53090-F083-1296-7650-BB787C3EB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24AAC-83DE-DFDE-43A6-2E24DD07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F1B8E-3C19-B006-32D9-0030C6C2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F3ADE-3601-6275-D50B-D2E7148F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705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C35A2-7CAC-730F-CAC1-578152750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694AD-2904-9A13-E27C-20AA9AD23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E2322-5F8C-CC01-448F-E77291975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3F84-CC7E-4387-932C-1F26A6B1B0BE}" type="datetimeFigureOut">
              <a:rPr lang="en-AU" smtClean="0"/>
              <a:t>16/05/2023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F5FDB-A207-E4CF-5A6E-7796652CA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8F7A4-7761-8AD5-5D09-C94570DE5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382D-9F37-4C88-8983-8EC66E399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27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89F0E-4A59-BD1E-C43C-0D1B513A0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Bush Fire Planning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49886-5556-7C94-9A6F-EF079B936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4301" y="2027984"/>
            <a:ext cx="5668926" cy="46462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EDAP 21</a:t>
            </a:r>
            <a:r>
              <a:rPr lang="en-US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Annual Conference – Nyngan 2023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BA5FDD2-F27F-3576-EE01-AFE9E6302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154" y="6133093"/>
            <a:ext cx="1314471" cy="597631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528635D-5F8E-9800-B62A-BBAD371E8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01E4FED4-73AA-B1CF-D881-DED8C2ED9C45}"/>
              </a:ext>
            </a:extLst>
          </p:cNvPr>
          <p:cNvSpPr txBox="1">
            <a:spLocks/>
          </p:cNvSpPr>
          <p:nvPr/>
        </p:nvSpPr>
        <p:spPr>
          <a:xfrm>
            <a:off x="7860913" y="5025493"/>
            <a:ext cx="4100240" cy="509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Presented by Erika Dawson</a:t>
            </a:r>
          </a:p>
        </p:txBody>
      </p:sp>
    </p:spTree>
    <p:extLst>
      <p:ext uri="{BB962C8B-B14F-4D97-AF65-F5344CB8AC3E}">
        <p14:creationId xmlns:p14="http://schemas.microsoft.com/office/powerpoint/2010/main" val="315922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1ACBC0-45B1-B098-C1DA-E9FF6A94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Specification 43 (cont.)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0AA07-FA3F-FA26-BCAC-6E9251EFC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sz="2400" dirty="0"/>
              <a:t>Emergency power supply (S43C12)</a:t>
            </a:r>
          </a:p>
          <a:p>
            <a:pPr lvl="1"/>
            <a:r>
              <a:rPr lang="en-US" sz="2000" dirty="0"/>
              <a:t>Must be provided to support, for ≥4 hours before and ≥2 hours after the passing of the fire front, the ongoing operation of—</a:t>
            </a:r>
          </a:p>
          <a:p>
            <a:pPr lvl="2"/>
            <a:r>
              <a:rPr lang="en-US" dirty="0"/>
              <a:t>air handling systems; and</a:t>
            </a:r>
          </a:p>
          <a:p>
            <a:pPr lvl="2"/>
            <a:r>
              <a:rPr lang="en-US" dirty="0"/>
              <a:t>any pumps for fire-fighting; and</a:t>
            </a:r>
          </a:p>
          <a:p>
            <a:pPr lvl="2"/>
            <a:r>
              <a:rPr lang="en-US" dirty="0"/>
              <a:t>any emergency lighting and exit signs; and</a:t>
            </a:r>
          </a:p>
          <a:p>
            <a:pPr lvl="2"/>
            <a:r>
              <a:rPr lang="en-US" dirty="0"/>
              <a:t>any other emergency equipment listed in C3D14(6) and required to be provided.</a:t>
            </a:r>
          </a:p>
          <a:p>
            <a:pPr lvl="1"/>
            <a:r>
              <a:rPr lang="en-US" sz="2000" dirty="0"/>
              <a:t>Manual control for emergency back-up power supply must be provided to facilitate manual intervention where the power supply fails or runs out.</a:t>
            </a:r>
            <a:endParaRPr lang="en-AU" sz="20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5675169-8A44-A1B6-5951-52B09FE55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7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CFC3CD-7E85-7AC9-FB39-0398223DD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Specification 43 (cont.)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A33A-2FD4-DCE6-93BF-9E4C78929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dirty="0"/>
              <a:t>Signage (S43C13)</a:t>
            </a:r>
          </a:p>
          <a:p>
            <a:pPr lvl="1"/>
            <a:r>
              <a:rPr lang="en-US" sz="2000" dirty="0"/>
              <a:t>Signage must be provided to warn building occupants against storing combustible materials under or adjacent to the building</a:t>
            </a:r>
          </a:p>
          <a:p>
            <a:r>
              <a:rPr lang="en-AU" dirty="0"/>
              <a:t>Vehicular access</a:t>
            </a:r>
          </a:p>
          <a:p>
            <a:pPr lvl="1"/>
            <a:r>
              <a:rPr lang="en-US" sz="2000" dirty="0"/>
              <a:t>Vehicular access to the building must be provided in accordance C3D5(2), as if the building were a large isolated building for the purposes of C3D4</a:t>
            </a:r>
            <a:r>
              <a:rPr lang="en-US" dirty="0"/>
              <a:t>.</a:t>
            </a:r>
            <a:endParaRPr lang="en-AU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C33FDBE-584F-F535-1EA4-D690D29A8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9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755AE-6BC7-B5EE-92B4-59E58555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637046"/>
            <a:ext cx="5174207" cy="29714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PBP &amp; Addendum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lock Arc 28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8818FF8-7E34-35EA-9BF5-657B7073D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48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298F2-210C-0977-4157-9C9829BE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PBP Addendum</a:t>
            </a:r>
          </a:p>
        </p:txBody>
      </p:sp>
      <p:sp>
        <p:nvSpPr>
          <p:cNvPr id="11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1A6CA-020D-2178-D406-39884B765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Addendum effective from 1 May 2023 (with adoption of NCC 2022)</a:t>
            </a:r>
          </a:p>
          <a:p>
            <a:r>
              <a:rPr lang="en-US" dirty="0"/>
              <a:t>Updates references to changed SEPPs, legislation, Australian Standards, etc.</a:t>
            </a:r>
          </a:p>
          <a:p>
            <a:r>
              <a:rPr lang="en-US" dirty="0"/>
              <a:t>Updates requirements for SFPP development to provide consistency with NCC requirements. </a:t>
            </a:r>
          </a:p>
          <a:p>
            <a:r>
              <a:rPr lang="en-US" dirty="0"/>
              <a:t>The addendum + existing PBP provisions for SFPP (chapter 6) are now applicable.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82E6C6FD-CCB7-2F6C-25A8-46D0468B6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0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4D7C1-75C4-6190-A18F-23D18960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PBP Changes for SFPP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6C96-F1E2-8FB1-FA17-E882FB9A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dirty="0"/>
              <a:t>Asset Protection Zones</a:t>
            </a:r>
          </a:p>
          <a:p>
            <a:pPr lvl="1"/>
            <a:r>
              <a:rPr lang="en-AU" dirty="0"/>
              <a:t>No change - determined by Table A1.12.1 of PBP and in accordance with other PBP requirements.</a:t>
            </a:r>
          </a:p>
          <a:p>
            <a:r>
              <a:rPr lang="en-AU" dirty="0"/>
              <a:t>Landscaping</a:t>
            </a:r>
          </a:p>
          <a:p>
            <a:pPr lvl="1"/>
            <a:r>
              <a:rPr lang="en-AU" dirty="0"/>
              <a:t>No change to existing PBP requirements</a:t>
            </a:r>
          </a:p>
          <a:p>
            <a:r>
              <a:rPr lang="en-AU" dirty="0"/>
              <a:t>Construction Standards</a:t>
            </a:r>
          </a:p>
          <a:p>
            <a:pPr lvl="1"/>
            <a:r>
              <a:rPr lang="en-AU" dirty="0"/>
              <a:t>Addendum applies – changed to minimum AS3959 BAL-19 and section 7.5 of PBP.</a:t>
            </a:r>
            <a:endParaRPr lang="en-AU" i="1" dirty="0"/>
          </a:p>
          <a:p>
            <a:pPr lvl="1"/>
            <a:endParaRPr lang="en-AU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61DFDCB-6E44-998D-7883-6F7E8B082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8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4D7C1-75C4-6190-A18F-23D18960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PBP Changes for SFPP (cont.)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6C96-F1E2-8FB1-FA17-E882FB9A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5"/>
            <a:ext cx="6906491" cy="2434660"/>
          </a:xfrm>
        </p:spPr>
        <p:txBody>
          <a:bodyPr anchor="ctr">
            <a:normAutofit/>
          </a:bodyPr>
          <a:lstStyle/>
          <a:p>
            <a:r>
              <a:rPr lang="en-AU" dirty="0"/>
              <a:t>Access</a:t>
            </a:r>
          </a:p>
          <a:p>
            <a:pPr lvl="1"/>
            <a:r>
              <a:rPr lang="en-AU" dirty="0"/>
              <a:t>Appears new Addendum provisions applied in addition to existing PBP access provisions to pick up new NCC requirement for large isolated building access:</a:t>
            </a:r>
          </a:p>
          <a:p>
            <a:pPr lvl="1"/>
            <a:endParaRPr lang="en-AU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6B5611-E3DB-D555-07C9-7168CAFEF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BAD2A1-E1B4-59A1-8C8A-13668CA08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184" y="2620652"/>
            <a:ext cx="6862978" cy="346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85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4D7C1-75C4-6190-A18F-23D18960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PBP Changes for SFPP (cont.)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6C96-F1E2-8FB1-FA17-E882FB9A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1864135"/>
          </a:xfrm>
        </p:spPr>
        <p:txBody>
          <a:bodyPr anchor="ctr">
            <a:normAutofit/>
          </a:bodyPr>
          <a:lstStyle/>
          <a:p>
            <a:r>
              <a:rPr lang="en-AU" dirty="0"/>
              <a:t>Water Supply</a:t>
            </a:r>
          </a:p>
          <a:p>
            <a:pPr lvl="1"/>
            <a:r>
              <a:rPr lang="en-AU" dirty="0"/>
              <a:t>Appears new Addendum provisions applied in addition to existing PBP water supply requirements to pick up NCC requirements: </a:t>
            </a:r>
          </a:p>
          <a:p>
            <a:pPr lvl="1"/>
            <a:endParaRPr lang="en-AU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61DFDCB-6E44-998D-7883-6F7E8B082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DFDB6D-360C-4A8E-4A58-27B866221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366" y="2455479"/>
            <a:ext cx="6538345" cy="330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1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4D7C1-75C4-6190-A18F-23D18960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PBP Changes for SFPP (cont.)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6C96-F1E2-8FB1-FA17-E882FB9A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dirty="0"/>
              <a:t>Electricity Services</a:t>
            </a:r>
          </a:p>
          <a:p>
            <a:pPr lvl="1"/>
            <a:r>
              <a:rPr lang="en-AU" dirty="0"/>
              <a:t>No change from PBP</a:t>
            </a:r>
          </a:p>
          <a:p>
            <a:r>
              <a:rPr lang="en-AU" dirty="0"/>
              <a:t>Gas Services</a:t>
            </a:r>
          </a:p>
          <a:p>
            <a:pPr lvl="1"/>
            <a:r>
              <a:rPr lang="en-AU" dirty="0"/>
              <a:t>No change from PBP</a:t>
            </a:r>
          </a:p>
          <a:p>
            <a:r>
              <a:rPr lang="en-AU" dirty="0"/>
              <a:t>Emergency management planning</a:t>
            </a:r>
          </a:p>
          <a:p>
            <a:pPr lvl="1"/>
            <a:r>
              <a:rPr lang="en-AU" sz="2400" dirty="0"/>
              <a:t>No change from PBP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61DFDCB-6E44-998D-7883-6F7E8B082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028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6BE09-5BF3-EA46-21A8-64BB9628F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5600" kern="1200">
                <a:latin typeface="+mj-lt"/>
                <a:ea typeface="+mj-ea"/>
                <a:cs typeface="+mj-cs"/>
              </a:rPr>
              <a:t>Thank You</a:t>
            </a:r>
            <a:br>
              <a:rPr lang="en-US" sz="5600" kern="1200">
                <a:latin typeface="+mj-lt"/>
                <a:ea typeface="+mj-ea"/>
                <a:cs typeface="+mj-cs"/>
              </a:rPr>
            </a:br>
            <a:r>
              <a:rPr lang="en-US" sz="5600" kern="1200">
                <a:latin typeface="+mj-lt"/>
                <a:ea typeface="+mj-ea"/>
                <a:cs typeface="+mj-cs"/>
              </a:rPr>
              <a:t>&amp;</a:t>
            </a:r>
            <a:br>
              <a:rPr lang="en-US" sz="5600" kern="1200">
                <a:latin typeface="+mj-lt"/>
                <a:ea typeface="+mj-ea"/>
                <a:cs typeface="+mj-cs"/>
              </a:rPr>
            </a:br>
            <a:r>
              <a:rPr lang="en-US" sz="5600" kern="1200">
                <a:latin typeface="+mj-lt"/>
                <a:ea typeface="+mj-ea"/>
                <a:cs typeface="+mj-cs"/>
              </a:rPr>
              <a:t>Questions</a:t>
            </a:r>
            <a:endParaRPr lang="en-AU" sz="5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8479F-F772-1C76-E273-504FE4F13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317476"/>
            <a:ext cx="5561938" cy="1293913"/>
          </a:xfrm>
        </p:spPr>
        <p:txBody>
          <a:bodyPr>
            <a:normAutofit lnSpcReduction="10000"/>
          </a:bodyPr>
          <a:lstStyle/>
          <a:p>
            <a:r>
              <a:rPr lang="en-AU" b="1" dirty="0"/>
              <a:t>Contact</a:t>
            </a:r>
          </a:p>
          <a:p>
            <a:r>
              <a:rPr lang="en-AU" dirty="0"/>
              <a:t>www.integratedconsulting.com.au </a:t>
            </a:r>
          </a:p>
          <a:p>
            <a:r>
              <a:rPr lang="en-AU" dirty="0"/>
              <a:t>erika@integratedconsulting.com.au</a:t>
            </a:r>
          </a:p>
          <a:p>
            <a:endParaRPr lang="en-AU" dirty="0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BE0DCEA4-C4D1-95C0-8759-4E2C6EE84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2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D4E01A-85BA-FC8A-6466-D80A535CD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A7298-C7EE-07D9-C47B-F50C01016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dirty="0"/>
              <a:t>Changes to the NCC regarding Class 9 buildings defined as ‘special fire protection purpose’ (SFPP) – Deemed to Satisfy (DTS) provisions only.</a:t>
            </a:r>
          </a:p>
          <a:p>
            <a:r>
              <a:rPr lang="en-AU" dirty="0"/>
              <a:t>Addendum to </a:t>
            </a:r>
            <a:r>
              <a:rPr lang="en-AU" i="1" dirty="0"/>
              <a:t>Planning for Bush Fire Protection</a:t>
            </a:r>
            <a:r>
              <a:rPr lang="en-AU" dirty="0"/>
              <a:t> (PBP):</a:t>
            </a:r>
          </a:p>
          <a:p>
            <a:pPr lvl="1"/>
            <a:r>
              <a:rPr lang="en-AU" dirty="0"/>
              <a:t>To reflect NCC changes</a:t>
            </a:r>
          </a:p>
          <a:p>
            <a:pPr lvl="1"/>
            <a:r>
              <a:rPr lang="en-AU" dirty="0"/>
              <a:t>House keeping reference changes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557426A2-7659-D005-27F2-ED52D5C2F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3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755AE-6BC7-B5EE-92B4-59E58555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637046"/>
            <a:ext cx="5174207" cy="29714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NCC Class 9 SFPP Changes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lock Arc 28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8818FF8-7E34-35EA-9BF5-657B7073D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814FD66-0FDD-0A41-9D62-2C3E607F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sz="4100" dirty="0">
                <a:solidFill>
                  <a:srgbClr val="FFFFFF"/>
                </a:solidFill>
              </a:rPr>
              <a:t>NCC </a:t>
            </a:r>
            <a:br>
              <a:rPr lang="en-AU" sz="4100" dirty="0">
                <a:solidFill>
                  <a:srgbClr val="FFFFFF"/>
                </a:solidFill>
              </a:rPr>
            </a:br>
            <a:r>
              <a:rPr lang="en-AU" sz="4100" dirty="0">
                <a:solidFill>
                  <a:srgbClr val="FFFFFF"/>
                </a:solidFill>
              </a:rPr>
              <a:t>Class 9 SFPP Requirements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3C6B7DA9-C8D6-775F-5362-59B96AD66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552539"/>
              </p:ext>
            </p:extLst>
          </p:nvPr>
        </p:nvGraphicFramePr>
        <p:xfrm>
          <a:off x="4296791" y="599764"/>
          <a:ext cx="7003742" cy="48467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1871">
                  <a:extLst>
                    <a:ext uri="{9D8B030D-6E8A-4147-A177-3AD203B41FA5}">
                      <a16:colId xmlns:a16="http://schemas.microsoft.com/office/drawing/2014/main" val="1262512161"/>
                    </a:ext>
                  </a:extLst>
                </a:gridCol>
                <a:gridCol w="3501871">
                  <a:extLst>
                    <a:ext uri="{9D8B030D-6E8A-4147-A177-3AD203B41FA5}">
                      <a16:colId xmlns:a16="http://schemas.microsoft.com/office/drawing/2014/main" val="741302726"/>
                    </a:ext>
                  </a:extLst>
                </a:gridCol>
              </a:tblGrid>
              <a:tr h="457633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NCC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NCC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3441736"/>
                  </a:ext>
                </a:extLst>
              </a:tr>
              <a:tr h="1146625">
                <a:tc>
                  <a:txBody>
                    <a:bodyPr/>
                    <a:lstStyle/>
                    <a:p>
                      <a:r>
                        <a:rPr lang="en-US" dirty="0"/>
                        <a:t>DTS Applies to Class 9 SFPP Building located within a designated Bush Fire Prone Area (BFPA)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DTS Applies to Class 9 SFPP Building located within a designated BFPA </a:t>
                      </a:r>
                      <a:r>
                        <a:rPr lang="en-US" b="1" dirty="0"/>
                        <a:t>only if it is BAL-12.5 or less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82134"/>
                  </a:ext>
                </a:extLst>
              </a:tr>
              <a:tr h="882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NSW variation only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Mixture of NSW Variations &amp; Standard NCC provisions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77734"/>
                  </a:ext>
                </a:extLst>
              </a:tr>
              <a:tr h="2268000">
                <a:tc>
                  <a:txBody>
                    <a:bodyPr/>
                    <a:lstStyle/>
                    <a:p>
                      <a:r>
                        <a:rPr lang="en-US" dirty="0"/>
                        <a:t>Requirements: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Compliance with AS3959 (as amended by PBP),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Or AS3959 as amended by a development consent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Or AS3959 as amended by a Bush Fire Safety Authority.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Requirements detailed in following slides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38529"/>
                  </a:ext>
                </a:extLst>
              </a:tr>
            </a:tbl>
          </a:graphicData>
        </a:graphic>
      </p:graphicFrame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D9E8B38-77E6-438B-9095-5717C265B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3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814FD66-0FDD-0A41-9D62-2C3E607F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sz="4100">
                <a:solidFill>
                  <a:srgbClr val="FFFFFF"/>
                </a:solidFill>
              </a:rPr>
              <a:t>NCC 2022 Class 9 SFPP Requirements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E6B6901-82F8-F2BE-6FB1-16E108029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sz="2400" dirty="0"/>
              <a:t>Application of DTS (NSW G5D2)</a:t>
            </a:r>
          </a:p>
          <a:p>
            <a:pPr lvl="1"/>
            <a:r>
              <a:rPr lang="en-AU" sz="1800" dirty="0"/>
              <a:t>DTS provisions ONLY apply if the development is located in an area of BAL-12.5 or less (BAL determined in accordance with PBP).</a:t>
            </a:r>
          </a:p>
          <a:p>
            <a:pPr lvl="1"/>
            <a:r>
              <a:rPr lang="en-AU" sz="1800" dirty="0"/>
              <a:t>If located in a higher BAL area </a:t>
            </a:r>
            <a:r>
              <a:rPr lang="en-AU" sz="1800" dirty="0">
                <a:sym typeface="Wingdings" panose="05000000000000000000" pitchFamily="2" charset="2"/>
              </a:rPr>
              <a:t> Performance Solution.</a:t>
            </a:r>
          </a:p>
          <a:p>
            <a:pPr lvl="1"/>
            <a:r>
              <a:rPr lang="en-AU" sz="1800" dirty="0">
                <a:sym typeface="Wingdings" panose="05000000000000000000" pitchFamily="2" charset="2"/>
              </a:rPr>
              <a:t>Location in ≤BAL-12.5 should be the norm as determined through DA</a:t>
            </a:r>
            <a:r>
              <a:rPr lang="en-AU" sz="1500" dirty="0">
                <a:sym typeface="Wingdings" panose="05000000000000000000" pitchFamily="2" charset="2"/>
              </a:rPr>
              <a:t>.</a:t>
            </a:r>
          </a:p>
          <a:p>
            <a:r>
              <a:rPr lang="en-US" sz="2400" dirty="0"/>
              <a:t>Protection – Class 9 buildings used as SFPP (NSW G5D4) must comply with:</a:t>
            </a:r>
          </a:p>
          <a:p>
            <a:pPr lvl="1"/>
            <a:r>
              <a:rPr lang="en-US" sz="1800" dirty="0"/>
              <a:t>Class 9 building - Specification 43 as amended by PBP; or</a:t>
            </a:r>
          </a:p>
          <a:p>
            <a:pPr lvl="1"/>
            <a:r>
              <a:rPr lang="en-US" sz="1800" dirty="0"/>
              <a:t>Appurtenant class 10a buildings/decks – PBP or S43C13; or</a:t>
            </a:r>
          </a:p>
          <a:p>
            <a:pPr lvl="1"/>
            <a:r>
              <a:rPr lang="en-US" sz="1800" dirty="0"/>
              <a:t>The above as modified by a BFSA issued as part of a development consent.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D9E8B38-77E6-438B-9095-5717C265B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0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D4BCF-C4C6-B34C-DA6A-8443FECC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Specification 43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AF71F-D742-C41F-6471-4478BD35D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Separation from classified vegetation (NSW S43C2)</a:t>
            </a:r>
          </a:p>
          <a:p>
            <a:pPr lvl="1"/>
            <a:r>
              <a:rPr lang="en-US" sz="1800" dirty="0"/>
              <a:t>No provisions as PBP requires Asset Protection Zones as part of the DA</a:t>
            </a:r>
            <a:r>
              <a:rPr lang="en-US" sz="1500" dirty="0"/>
              <a:t>.</a:t>
            </a:r>
          </a:p>
          <a:p>
            <a:r>
              <a:rPr lang="en-US" sz="2400" dirty="0"/>
              <a:t>Separation between buildings (S43C3)</a:t>
            </a:r>
          </a:p>
          <a:p>
            <a:pPr lvl="1"/>
            <a:r>
              <a:rPr lang="en-US" sz="1800" dirty="0"/>
              <a:t>12m separation from any other building</a:t>
            </a:r>
          </a:p>
          <a:p>
            <a:pPr lvl="1"/>
            <a:r>
              <a:rPr lang="en-US" sz="1800" dirty="0"/>
              <a:t>Not required if:</a:t>
            </a:r>
          </a:p>
          <a:p>
            <a:pPr lvl="2"/>
            <a:r>
              <a:rPr lang="en-US" sz="1800" dirty="0"/>
              <a:t>external walls have FRL 60/60/60 and openings BAL-19 or </a:t>
            </a:r>
          </a:p>
          <a:p>
            <a:pPr lvl="2"/>
            <a:r>
              <a:rPr lang="en-US" sz="1800" dirty="0"/>
              <a:t>walls and roof use materials/system tested to AS1530.8.1 to 10kW/m²</a:t>
            </a:r>
          </a:p>
          <a:p>
            <a:r>
              <a:rPr lang="en-US" sz="2400" dirty="0"/>
              <a:t>Separation from allotment boundaries and carparking areas (S43C4)</a:t>
            </a:r>
          </a:p>
          <a:p>
            <a:pPr lvl="1"/>
            <a:r>
              <a:rPr lang="en-US" sz="1800" dirty="0"/>
              <a:t>10m separation to lot boundary or opening carparking areas/spots</a:t>
            </a:r>
          </a:p>
          <a:p>
            <a:pPr lvl="1"/>
            <a:r>
              <a:rPr lang="en-US" sz="1800" dirty="0"/>
              <a:t>Not required if:</a:t>
            </a:r>
          </a:p>
          <a:p>
            <a:pPr lvl="2"/>
            <a:r>
              <a:rPr lang="en-US" sz="1800" dirty="0"/>
              <a:t>external walls have FRL 60/60/60 and openings BAL-19 or </a:t>
            </a:r>
          </a:p>
          <a:p>
            <a:pPr lvl="2"/>
            <a:r>
              <a:rPr lang="en-US" sz="1800" dirty="0"/>
              <a:t>walls and roof use materials/system tested to AS1530.8.1 to 10kW/m²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09A82B7-18D1-21A1-49DF-14CCB5735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1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6D266-4B55-8C85-D4C3-AAFFB60E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Specification 43 (cont.)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58DE6-434F-BFD1-ADF2-1FEC1E18A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en-AU" dirty="0"/>
              <a:t>Separation from hazards (S43C5)</a:t>
            </a:r>
          </a:p>
          <a:p>
            <a:pPr lvl="1"/>
            <a:r>
              <a:rPr lang="en-AU" sz="2000" dirty="0"/>
              <a:t>10m separation from </a:t>
            </a:r>
            <a:r>
              <a:rPr lang="en-US" sz="2000" dirty="0"/>
              <a:t>potential hazards on the site such as liquefied petroleum gas bottles, fuel storage, storage of combustible materials, waste bins, vehicles, machinery, and the like, or</a:t>
            </a:r>
          </a:p>
          <a:p>
            <a:pPr lvl="1"/>
            <a:r>
              <a:rPr lang="en-US" sz="2000" dirty="0"/>
              <a:t>Not required if:</a:t>
            </a:r>
          </a:p>
          <a:p>
            <a:pPr lvl="2"/>
            <a:r>
              <a:rPr lang="en-US" dirty="0"/>
              <a:t>external walls have FRL 60/60/60 and openings BAL-19 or </a:t>
            </a:r>
          </a:p>
          <a:p>
            <a:pPr lvl="2"/>
            <a:r>
              <a:rPr lang="en-US" dirty="0"/>
              <a:t>walls and roof use materials/system tested to AS1530.8.1 to 10kW/m²</a:t>
            </a:r>
          </a:p>
          <a:p>
            <a:r>
              <a:rPr lang="en-US" sz="2600" dirty="0"/>
              <a:t>Non-combustible path around building (S43C6)</a:t>
            </a:r>
          </a:p>
          <a:p>
            <a:pPr lvl="1"/>
            <a:r>
              <a:rPr lang="en-US" sz="2000" dirty="0"/>
              <a:t>1.5m non combustible path provided around the perimeter of and directly adjacent to the building.</a:t>
            </a:r>
          </a:p>
          <a:p>
            <a:r>
              <a:rPr lang="en-US" sz="2600" dirty="0"/>
              <a:t>Access pathways (S43C7)</a:t>
            </a:r>
          </a:p>
          <a:p>
            <a:pPr lvl="1"/>
            <a:r>
              <a:rPr lang="en-US" sz="2000" dirty="0"/>
              <a:t>That lead to road/open space need to be 1m min clear width, readily identifiable &amp; even surface</a:t>
            </a:r>
          </a:p>
          <a:p>
            <a:pPr lvl="1"/>
            <a:r>
              <a:rPr lang="en-US" sz="2000" dirty="0"/>
              <a:t>Note, requirements of Part D4 override where inconsistencies are present.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774A548-D2BC-D54F-BB94-AE226C5E1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5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7F1CE-13CA-2AA8-E402-6CE7A4321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Specification 43 (cont.)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4CE29-C564-04F1-E5EC-79AC3414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AU" sz="2400" dirty="0"/>
              <a:t>Exposed external areas (S43C8)</a:t>
            </a:r>
          </a:p>
          <a:p>
            <a:pPr lvl="1"/>
            <a:r>
              <a:rPr lang="en-AU" sz="2000" dirty="0"/>
              <a:t>Any external area required (i.e. refuge area) to not be exposed to radiant heat flux of ≤ 1kW/m²</a:t>
            </a:r>
          </a:p>
          <a:p>
            <a:r>
              <a:rPr lang="en-AU" sz="2400" dirty="0"/>
              <a:t>Internal tenability (S43C9)</a:t>
            </a:r>
          </a:p>
          <a:p>
            <a:pPr lvl="1"/>
            <a:r>
              <a:rPr lang="en-AU" sz="2000" dirty="0"/>
              <a:t>Air handling system to maintain internal air temp at ≤25</a:t>
            </a:r>
            <a:r>
              <a:rPr lang="en-AU" sz="2000" dirty="0">
                <a:latin typeface="Candara" panose="020E0502030303020204" pitchFamily="34" charset="0"/>
              </a:rPr>
              <a:t>°</a:t>
            </a:r>
            <a:r>
              <a:rPr lang="en-AU" sz="2000" dirty="0"/>
              <a:t>C &amp; fully recycled for ≥ 4 hours to avoid smoke intrusion (applies to each building compartment)</a:t>
            </a:r>
          </a:p>
          <a:p>
            <a:pPr lvl="1"/>
            <a:r>
              <a:rPr lang="en-AU" sz="2000" dirty="0"/>
              <a:t>If air handling system fails, the building envelope must be designed to maintain internal air temps ≤39</a:t>
            </a:r>
            <a:r>
              <a:rPr lang="en-AU" sz="2000" dirty="0">
                <a:latin typeface="Candara" panose="020E0502030303020204" pitchFamily="34" charset="0"/>
              </a:rPr>
              <a:t>°</a:t>
            </a:r>
            <a:r>
              <a:rPr lang="en-AU" sz="2000" dirty="0"/>
              <a:t>C &amp; internal surface temps ≤60</a:t>
            </a:r>
            <a:r>
              <a:rPr lang="en-AU" sz="2000" dirty="0">
                <a:latin typeface="Candara" panose="020E0502030303020204" pitchFamily="34" charset="0"/>
              </a:rPr>
              <a:t>°</a:t>
            </a:r>
            <a:r>
              <a:rPr lang="en-AU" sz="2000" dirty="0"/>
              <a:t>C</a:t>
            </a:r>
          </a:p>
          <a:p>
            <a:r>
              <a:rPr lang="en-AU" sz="2400" dirty="0"/>
              <a:t>Building envelope (S43C10)</a:t>
            </a:r>
          </a:p>
          <a:p>
            <a:pPr lvl="1"/>
            <a:r>
              <a:rPr lang="en-AU" sz="2000" dirty="0"/>
              <a:t>Building envelope constructed to minimum AS3959 BAL-19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B5DE397-7440-9B1C-4968-13781466A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4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16A4A-920F-406E-2541-0EB47B52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Specification 43 (cont.)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99B4-18A4-5DE7-A8DD-8AB256F91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Supply of water for fire-fighting purposes (NSW S43C11)</a:t>
            </a:r>
          </a:p>
          <a:p>
            <a:pPr lvl="1"/>
            <a:r>
              <a:rPr lang="en-AU" sz="2000" dirty="0"/>
              <a:t>Either: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fire hydrant system </a:t>
            </a:r>
            <a:r>
              <a:rPr lang="en-US" dirty="0"/>
              <a:t>complying with E1D2, or</a:t>
            </a:r>
          </a:p>
          <a:p>
            <a:pPr lvl="2"/>
            <a:r>
              <a:rPr lang="en-US" b="1" dirty="0"/>
              <a:t>Static Water Supply </a:t>
            </a:r>
            <a:r>
              <a:rPr lang="en-US" dirty="0"/>
              <a:t>consisting of tanks, swimming pools, dams or the like, or a combination of these, together with suitable pumps, hoses and fittings, determined in consultation with the relevant fire brigade that:</a:t>
            </a:r>
          </a:p>
          <a:p>
            <a:pPr marL="1438275" lvl="3" indent="-274638"/>
            <a:r>
              <a:rPr lang="en-US" sz="2000" dirty="0"/>
              <a:t>is capable of providing the required flow rate for a period of not less than 4 hours; or</a:t>
            </a:r>
          </a:p>
          <a:p>
            <a:pPr marL="1438275" lvl="3" indent="-274638"/>
            <a:r>
              <a:rPr lang="en-US" sz="2000" dirty="0"/>
              <a:t>has a volume of 10 000 </a:t>
            </a:r>
            <a:r>
              <a:rPr lang="en-US" sz="2000" dirty="0" err="1"/>
              <a:t>litres</a:t>
            </a:r>
            <a:r>
              <a:rPr lang="en-US" sz="2000" dirty="0"/>
              <a:t> for each occupied building</a:t>
            </a:r>
            <a:endParaRPr lang="en-AU" sz="20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27878A6-6814-545A-8920-0E8326920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" y="6158358"/>
            <a:ext cx="2081454" cy="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6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1094</Words>
  <Application>Microsoft Office PowerPoint</Application>
  <PresentationFormat>Widescreen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Office Theme</vt:lpstr>
      <vt:lpstr>Bush Fire Planning Update</vt:lpstr>
      <vt:lpstr>Introduction</vt:lpstr>
      <vt:lpstr>NCC Class 9 SFPP Changes</vt:lpstr>
      <vt:lpstr>NCC  Class 9 SFPP Requirements</vt:lpstr>
      <vt:lpstr>NCC 2022 Class 9 SFPP Requirements</vt:lpstr>
      <vt:lpstr>Specification 43</vt:lpstr>
      <vt:lpstr>Specification 43 (cont.)</vt:lpstr>
      <vt:lpstr>Specification 43 (cont.)</vt:lpstr>
      <vt:lpstr>Specification 43 (cont.)</vt:lpstr>
      <vt:lpstr>Specification 43 (cont.)</vt:lpstr>
      <vt:lpstr>Specification 43 (cont.)</vt:lpstr>
      <vt:lpstr>PBP &amp; Addendum</vt:lpstr>
      <vt:lpstr>PBP Addendum</vt:lpstr>
      <vt:lpstr>PBP Changes for SFPP</vt:lpstr>
      <vt:lpstr>PBP Changes for SFPP (cont.)</vt:lpstr>
      <vt:lpstr>PBP Changes for SFPP (cont.)</vt:lpstr>
      <vt:lpstr>PBP Changes for SFPP (cont.)</vt:lpstr>
      <vt:lpstr>Thank You &amp;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Dawson</dc:creator>
  <cp:lastModifiedBy>Erika Dawson</cp:lastModifiedBy>
  <cp:revision>7</cp:revision>
  <dcterms:created xsi:type="dcterms:W3CDTF">2023-05-07T00:34:11Z</dcterms:created>
  <dcterms:modified xsi:type="dcterms:W3CDTF">2023-05-16T01:31:01Z</dcterms:modified>
</cp:coreProperties>
</file>